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  <p:sldMasterId id="2147483713" r:id="rId4"/>
    <p:sldMasterId id="2147483739" r:id="rId5"/>
    <p:sldMasterId id="2147483765" r:id="rId6"/>
    <p:sldMasterId id="2147483791" r:id="rId7"/>
  </p:sldMasterIdLst>
  <p:notesMasterIdLst>
    <p:notesMasterId r:id="rId53"/>
  </p:notesMasterIdLst>
  <p:handoutMasterIdLst>
    <p:handoutMasterId r:id="rId54"/>
  </p:handoutMasterIdLst>
  <p:sldIdLst>
    <p:sldId id="256" r:id="rId8"/>
    <p:sldId id="257" r:id="rId9"/>
    <p:sldId id="1069" r:id="rId10"/>
    <p:sldId id="861" r:id="rId11"/>
    <p:sldId id="862" r:id="rId12"/>
    <p:sldId id="999" r:id="rId13"/>
    <p:sldId id="876" r:id="rId14"/>
    <p:sldId id="877" r:id="rId15"/>
    <p:sldId id="998" r:id="rId16"/>
    <p:sldId id="868" r:id="rId17"/>
    <p:sldId id="863" r:id="rId18"/>
    <p:sldId id="1007" r:id="rId19"/>
    <p:sldId id="864" r:id="rId20"/>
    <p:sldId id="1008" r:id="rId21"/>
    <p:sldId id="1046" r:id="rId22"/>
    <p:sldId id="1047" r:id="rId23"/>
    <p:sldId id="1048" r:id="rId24"/>
    <p:sldId id="1049" r:id="rId25"/>
    <p:sldId id="1050" r:id="rId26"/>
    <p:sldId id="1051" r:id="rId27"/>
    <p:sldId id="1052" r:id="rId28"/>
    <p:sldId id="1053" r:id="rId29"/>
    <p:sldId id="1054" r:id="rId30"/>
    <p:sldId id="1055" r:id="rId31"/>
    <p:sldId id="1056" r:id="rId32"/>
    <p:sldId id="1057" r:id="rId33"/>
    <p:sldId id="1058" r:id="rId34"/>
    <p:sldId id="1059" r:id="rId35"/>
    <p:sldId id="1060" r:id="rId36"/>
    <p:sldId id="1061" r:id="rId37"/>
    <p:sldId id="1062" r:id="rId38"/>
    <p:sldId id="1063" r:id="rId39"/>
    <p:sldId id="1064" r:id="rId40"/>
    <p:sldId id="1065" r:id="rId41"/>
    <p:sldId id="1066" r:id="rId42"/>
    <p:sldId id="1067" r:id="rId43"/>
    <p:sldId id="1068" r:id="rId44"/>
    <p:sldId id="680" r:id="rId45"/>
    <p:sldId id="1013" r:id="rId46"/>
    <p:sldId id="1026" r:id="rId47"/>
    <p:sldId id="1031" r:id="rId48"/>
    <p:sldId id="1027" r:id="rId49"/>
    <p:sldId id="1028" r:id="rId50"/>
    <p:sldId id="1014" r:id="rId51"/>
    <p:sldId id="1015" r:id="rId52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BB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7433" autoAdjust="0"/>
  </p:normalViewPr>
  <p:slideViewPr>
    <p:cSldViewPr>
      <p:cViewPr varScale="1">
        <p:scale>
          <a:sx n="101" d="100"/>
          <a:sy n="101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0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2304"/>
          </a:xfrm>
          <a:prstGeom prst="rect">
            <a:avLst/>
          </a:prstGeom>
        </p:spPr>
        <p:txBody>
          <a:bodyPr vert="horz" lIns="94708" tIns="47356" rIns="94708" bIns="47356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513" y="1"/>
            <a:ext cx="3077137" cy="512304"/>
          </a:xfrm>
          <a:prstGeom prst="rect">
            <a:avLst/>
          </a:prstGeom>
        </p:spPr>
        <p:txBody>
          <a:bodyPr vert="horz" lIns="94708" tIns="47356" rIns="94708" bIns="47356" rtlCol="0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720679"/>
            <a:ext cx="3077137" cy="512303"/>
          </a:xfrm>
          <a:prstGeom prst="rect">
            <a:avLst/>
          </a:prstGeom>
        </p:spPr>
        <p:txBody>
          <a:bodyPr vert="horz" lIns="94708" tIns="47356" rIns="94708" bIns="47356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513" y="9720679"/>
            <a:ext cx="3077137" cy="512303"/>
          </a:xfrm>
          <a:prstGeom prst="rect">
            <a:avLst/>
          </a:prstGeom>
        </p:spPr>
        <p:txBody>
          <a:bodyPr vert="horz" lIns="94708" tIns="47356" rIns="94708" bIns="47356" rtlCol="0" anchor="b"/>
          <a:lstStyle>
            <a:lvl1pPr algn="r">
              <a:defRPr sz="1100"/>
            </a:lvl1pPr>
          </a:lstStyle>
          <a:p>
            <a:fld id="{05895AB4-AD00-4D40-BD6A-4396FF461C4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5561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76363" cy="511732"/>
          </a:xfrm>
          <a:prstGeom prst="rect">
            <a:avLst/>
          </a:prstGeom>
        </p:spPr>
        <p:txBody>
          <a:bodyPr vert="horz" lIns="94708" tIns="47356" rIns="94708" bIns="47356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301" y="0"/>
            <a:ext cx="3076363" cy="511732"/>
          </a:xfrm>
          <a:prstGeom prst="rect">
            <a:avLst/>
          </a:prstGeom>
        </p:spPr>
        <p:txBody>
          <a:bodyPr vert="horz" lIns="94708" tIns="47356" rIns="94708" bIns="47356" rtlCol="0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8" tIns="47356" rIns="94708" bIns="4735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7"/>
          </a:xfrm>
          <a:prstGeom prst="rect">
            <a:avLst/>
          </a:prstGeom>
        </p:spPr>
        <p:txBody>
          <a:bodyPr vert="horz" lIns="94708" tIns="47356" rIns="94708" bIns="4735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6" y="9721106"/>
            <a:ext cx="3076363" cy="511732"/>
          </a:xfrm>
          <a:prstGeom prst="rect">
            <a:avLst/>
          </a:prstGeom>
        </p:spPr>
        <p:txBody>
          <a:bodyPr vert="horz" lIns="94708" tIns="47356" rIns="94708" bIns="47356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301" y="9721106"/>
            <a:ext cx="3076363" cy="511732"/>
          </a:xfrm>
          <a:prstGeom prst="rect">
            <a:avLst/>
          </a:prstGeom>
        </p:spPr>
        <p:txBody>
          <a:bodyPr vert="horz" lIns="94708" tIns="47356" rIns="94708" bIns="47356" rtlCol="0" anchor="b"/>
          <a:lstStyle>
            <a:lvl1pPr algn="r">
              <a:defRPr sz="1100"/>
            </a:lvl1pPr>
          </a:lstStyle>
          <a:p>
            <a:fld id="{EE27C598-C18D-46F7-9486-9F7FD7BA359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531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baseline="0" dirty="0" smtClean="0"/>
              <a:t>Rev00C: aggiunto immagini PU ed una pagina , pag41 </a:t>
            </a:r>
            <a:r>
              <a:rPr lang="it-IT" sz="1000" baseline="0" dirty="0" err="1" smtClean="0"/>
              <a:t>screenshot</a:t>
            </a:r>
            <a:r>
              <a:rPr lang="it-IT" sz="1000" baseline="0" dirty="0" smtClean="0"/>
              <a:t>, pag6 : 17 mm; disegni freni, pag.58 modificato testo, aggiunto pagina, manca disegno registro,  </a:t>
            </a:r>
          </a:p>
          <a:p>
            <a:r>
              <a:rPr lang="it-IT" sz="1000" dirty="0" smtClean="0"/>
              <a:t>Rev01:</a:t>
            </a:r>
            <a:r>
              <a:rPr lang="it-IT" sz="1000" baseline="0" dirty="0" smtClean="0"/>
              <a:t> aggiunto pag.7, modificato lunghezza cavo cambio in 1230 mm. </a:t>
            </a:r>
          </a:p>
          <a:p>
            <a:r>
              <a:rPr lang="it-IT" sz="1000" baseline="0" dirty="0" smtClean="0"/>
              <a:t>Rev01A: </a:t>
            </a:r>
            <a:r>
              <a:rPr lang="it-IT" sz="1000" baseline="0" dirty="0" err="1" smtClean="0"/>
              <a:t>app</a:t>
            </a:r>
            <a:r>
              <a:rPr lang="it-IT" sz="1000" baseline="0" dirty="0" smtClean="0"/>
              <a:t> aggiornata</a:t>
            </a:r>
          </a:p>
          <a:p>
            <a:r>
              <a:rPr lang="it-IT" sz="1000" baseline="0" dirty="0" smtClean="0"/>
              <a:t>Rev.02: aggiornate pagina 73 e 74, 76, pag.94 (pesi nuove Ghibli), pag.18-19, immagini comandi, pag.15, pagine </a:t>
            </a:r>
            <a:r>
              <a:rPr lang="it-IT" sz="1000" baseline="0" dirty="0" err="1" smtClean="0"/>
              <a:t>app</a:t>
            </a:r>
            <a:endParaRPr lang="it-IT" sz="1000" baseline="0" dirty="0" smtClean="0"/>
          </a:p>
          <a:p>
            <a:r>
              <a:rPr lang="it-IT" sz="1000" baseline="0" dirty="0" smtClean="0"/>
              <a:t>Rev.03: invertito funzioni leve comando sinistro 2 Controllo con mano sinistra pag.51 e 4 controllo per mancini pag.53; CAMBIATO NOME PARAMETRO in italiano LATENZA MULTISHIFT; modificato pag.47 e 48,49, 52-53-54-55, pagina iniziale, eliminato pagina sull’</a:t>
            </a:r>
            <a:r>
              <a:rPr lang="it-IT" sz="1000" baseline="0" dirty="0" err="1" smtClean="0"/>
              <a:t>app</a:t>
            </a:r>
            <a:r>
              <a:rPr lang="it-IT" sz="1000" baseline="0" dirty="0" smtClean="0"/>
              <a:t> per PC; aggiunto pagina avvio </a:t>
            </a:r>
            <a:r>
              <a:rPr lang="it-IT" sz="1000" baseline="0" dirty="0" err="1" smtClean="0"/>
              <a:t>app</a:t>
            </a:r>
            <a:r>
              <a:rPr lang="it-IT" sz="1000" baseline="0" dirty="0" smtClean="0"/>
              <a:t>; modificato pag.34 ; freni Direct Mount Record (pag.2 , 73, 74, 78); inserito MONTAGGIO PUV3; prima frase scopo </a:t>
            </a:r>
            <a:r>
              <a:rPr lang="it-IT" sz="1000" baseline="0" dirty="0" err="1" smtClean="0"/>
              <a:t>App</a:t>
            </a:r>
            <a:r>
              <a:rPr lang="it-IT" sz="1000" baseline="0" dirty="0" smtClean="0"/>
              <a:t> (pag33); Aggiunto pag. casi pratici alla fine e tabelle EPS. Pagina 71 con consumo batteria</a:t>
            </a:r>
          </a:p>
          <a:p>
            <a:r>
              <a:rPr lang="it-IT" sz="1000" baseline="0" dirty="0" smtClean="0"/>
              <a:t>Rev.04: aggiornate pagine 42-47 </a:t>
            </a:r>
            <a:r>
              <a:rPr lang="it-IT" sz="1000" baseline="0" dirty="0" err="1" smtClean="0"/>
              <a:t>MyGarage</a:t>
            </a:r>
            <a:r>
              <a:rPr lang="it-IT" sz="1000" baseline="0" dirty="0" smtClean="0"/>
              <a:t>, </a:t>
            </a:r>
            <a:r>
              <a:rPr lang="it-IT" sz="1000" baseline="0" dirty="0" err="1" smtClean="0"/>
              <a:t>MySessions</a:t>
            </a:r>
            <a:r>
              <a:rPr lang="it-IT" sz="1000" baseline="0" dirty="0" smtClean="0"/>
              <a:t>, ….;</a:t>
            </a:r>
            <a:endParaRPr lang="it-IT" sz="1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C598-C18D-46F7-9486-9F7FD7BA359A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8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28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2549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63714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63706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69520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0227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05608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1435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5723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97009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2622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28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921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54843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0894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67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917255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94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841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6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609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86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0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03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006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93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45266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6511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69406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82504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58060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34495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16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709262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0621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6590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58872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8532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56358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6637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19294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73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474693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35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413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772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44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64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7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9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715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4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3689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726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59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03975"/>
      </p:ext>
    </p:extLst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6891"/>
      </p:ext>
    </p:extLst>
  </p:cSld>
  <p:clrMapOvr>
    <a:masterClrMapping/>
  </p:clrMapOvr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0539"/>
      </p:ext>
    </p:extLst>
  </p:cSld>
  <p:clrMapOvr>
    <a:masterClrMapping/>
  </p:clrMapOvr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31330"/>
      </p:ext>
    </p:extLst>
  </p:cSld>
  <p:clrMapOvr>
    <a:masterClrMapping/>
  </p:clrMapOvr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9680"/>
      </p:ext>
    </p:extLst>
  </p:cSld>
  <p:clrMapOvr>
    <a:masterClrMapping/>
  </p:clrMapOvr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0791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90530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52873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0303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37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82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51881"/>
      </p:ext>
    </p:extLst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14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4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51520" y="836712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 userDrawn="1"/>
        </p:nvSpPr>
        <p:spPr>
          <a:xfrm>
            <a:off x="305296" y="6434744"/>
            <a:ext cx="593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Rev.04</a:t>
            </a:r>
            <a:endParaRPr lang="it-IT" sz="1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30" y="116632"/>
            <a:ext cx="783158" cy="60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896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90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075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216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017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001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629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486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87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184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7996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30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7464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151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010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3183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4827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7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383738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37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8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4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35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89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2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72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4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914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41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014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429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7627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143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3578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2770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8816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7389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2379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802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347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5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9399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3389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8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49656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98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25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3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62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9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0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58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2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302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65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89230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9802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6E913F-DB6D-44FA-82FB-787501EE76C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214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C508EC-E778-40BF-83EE-E9802D7B4F2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6798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>
            <a:spLocks noChangeArrowheads="1"/>
          </p:cNvSpPr>
          <p:nvPr userDrawn="1"/>
        </p:nvSpPr>
        <p:spPr bwMode="auto">
          <a:xfrm>
            <a:off x="468313" y="6426200"/>
            <a:ext cx="6238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REV.06</a:t>
            </a:r>
          </a:p>
        </p:txBody>
      </p:sp>
      <p:pic>
        <p:nvPicPr>
          <p:cNvPr id="7" name="Immagine 13" descr="Logo_Fondo_Sfumato.jpg"/>
          <p:cNvPicPr>
            <a:picLocks noChangeAspect="1"/>
          </p:cNvPicPr>
          <p:nvPr userDrawn="1"/>
        </p:nvPicPr>
        <p:blipFill rotWithShape="1">
          <a:blip r:embed="rId2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525963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1886-CDA9-41CE-9ADF-5F05E60701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1681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D5A1C6-D0F5-4796-834C-54E1C03176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3752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94A32B-F1E6-42B7-8F6B-C9B04481739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999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035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3F9F4-81CE-4A32-8B0F-638D22AD51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4820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BA76B3-D8B1-48E5-9529-C882975AB1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36465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317822-5F15-4DE6-A5CC-5D443E8FC4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37092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574E7-3004-4ACB-B289-00272751D4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5987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BBF21-D8DB-491E-9350-BAFFD376C6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2818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418EAD-1CED-4D28-B4B0-FB6F50F43E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8991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419B6-4D3B-48CE-98A0-5919A28E0F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43082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de-DE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0606-5266-4A8B-9BE4-CA1662714AA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3787-3700-4579-8865-7F69FB637AA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14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9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"/>
          <p:cNvSpPr txBox="1"/>
          <p:nvPr userDrawn="1"/>
        </p:nvSpPr>
        <p:spPr>
          <a:xfrm>
            <a:off x="304800" y="6434138"/>
            <a:ext cx="59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</a:rPr>
              <a:t>Rev.03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5548916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33F-484D-4F31-9EB4-15CAF3235A4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4FFE-8B70-49FF-9A49-5A663873DA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8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2669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790-C8ED-4349-BC4C-04744FD2C6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1841-70E8-4719-BCA5-5DBDFFE8CD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762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D3D6-57B2-4B70-82C0-C94D6A2E1D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C621-A484-4F4C-8C8C-E3BC610CC8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0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5C0-B237-498B-9B8C-6C02668CDD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D82-42E0-4BD7-BE55-0070D519B3F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542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AED-A6AE-48ED-ABBE-6D629ACE6F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9024-CA0E-4352-95CA-0FE3688DEF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59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E85E-E13D-41A6-975D-D063DE8BC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318F-D3CF-4EF5-9C4D-905B73719B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382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BCF-A0DB-4ABB-93AF-5957851CEB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7469-E953-44FA-8057-B5374935FE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41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10DA-34C7-4700-AB93-B2977F2CB2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734-C0A4-4E70-9B12-A1008A1119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0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Fare clic per modificare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B435-21E8-4966-A15F-703B30525D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CCA7-9893-4A0B-BDE3-1CAAEDCB3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38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3B7C0-A65C-4BED-A141-F98A8764B0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49533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 userDrawn="1"/>
        </p:nvCxnSpPr>
        <p:spPr>
          <a:xfrm>
            <a:off x="250825" y="630872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10"/>
          <p:cNvSpPr txBox="1"/>
          <p:nvPr userDrawn="1"/>
        </p:nvSpPr>
        <p:spPr>
          <a:xfrm>
            <a:off x="468313" y="6426200"/>
            <a:ext cx="6238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Arial" pitchFamily="34" charset="0"/>
              </a:rPr>
              <a:t>REV.02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6426200"/>
            <a:ext cx="38258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3"/>
          </p:nvPr>
        </p:nvSpPr>
        <p:spPr>
          <a:xfrm>
            <a:off x="467544" y="6381328"/>
            <a:ext cx="2448272" cy="360040"/>
          </a:xfrm>
        </p:spPr>
        <p:txBody>
          <a:bodyPr/>
          <a:lstStyle>
            <a:lvl1pPr marL="0" indent="0">
              <a:buNone/>
              <a:defRPr sz="12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CB84A-6919-44D3-92F3-3CCD44FCA5F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32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F47B-8055-4C68-BD57-4FE5FF8FF58A}" type="datetimeFigureOut">
              <a:rPr lang="it-IT" smtClean="0"/>
              <a:t>02/01/2017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C419-D800-474B-8254-1D87AFB26673}" type="slidenum">
              <a:rPr lang="it-IT" smtClean="0"/>
              <a:t>‹Nr.›</a:t>
            </a:fld>
            <a:endParaRPr lang="it-IT"/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13"/>
          <a:srcRect l="15669" r="38820"/>
          <a:stretch/>
        </p:blipFill>
        <p:spPr bwMode="auto">
          <a:xfrm>
            <a:off x="210096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62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081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728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3351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4910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4309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23419-F153-4A9A-AAAB-24989F09D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0A5C-92E5-47EA-AB6D-0AFCD36521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 descr="Logo_Fondo_Sfumato.jpg"/>
          <p:cNvPicPr>
            <a:picLocks noChangeAspect="1"/>
          </p:cNvPicPr>
          <p:nvPr userDrawn="1"/>
        </p:nvPicPr>
        <p:blipFill rotWithShape="1">
          <a:blip r:embed="rId27"/>
          <a:srcRect l="15669" r="38820"/>
          <a:stretch/>
        </p:blipFill>
        <p:spPr bwMode="auto">
          <a:xfrm>
            <a:off x="209550" y="120650"/>
            <a:ext cx="1625600" cy="571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5896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gnolo.com/DE/de/Unterstuetzung/download?td=4" TargetMode="External"/><Relationship Id="rId2" Type="http://schemas.openxmlformats.org/officeDocument/2006/relationships/hyperlink" Target="http://www.campagnolo.com/DE/de/Unterstuetzung/support#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gnolo.com/DE/de/Unterstuetzung/download?td=4" TargetMode="External"/><Relationship Id="rId2" Type="http://schemas.openxmlformats.org/officeDocument/2006/relationships/hyperlink" Target="http://www.campagnolo.com/DE/de/Unterstuetzung/support#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pagnolo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835696" y="764704"/>
            <a:ext cx="6400800" cy="744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400" b="1" i="1" dirty="0" smtClean="0">
                <a:solidFill>
                  <a:srgbClr val="093A80"/>
                </a:solidFill>
                <a:latin typeface="+mj-lt"/>
              </a:rPr>
              <a:t>Montage + Einstellung</a:t>
            </a:r>
          </a:p>
          <a:p>
            <a:pPr marL="0" indent="0">
              <a:buNone/>
            </a:pPr>
            <a:endParaRPr lang="de-DE" sz="4400" b="1" i="1" dirty="0" smtClean="0">
              <a:solidFill>
                <a:srgbClr val="093A80"/>
              </a:solidFill>
              <a:latin typeface="+mj-lt"/>
            </a:endParaRPr>
          </a:p>
          <a:p>
            <a:pPr marL="0" indent="0">
              <a:buNone/>
            </a:pPr>
            <a:endParaRPr lang="it-IT" sz="4400" dirty="0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" y="1941428"/>
            <a:ext cx="4621362" cy="203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63111" r="43375" b="8223"/>
          <a:stretch/>
        </p:blipFill>
        <p:spPr bwMode="auto">
          <a:xfrm rot="10800000">
            <a:off x="5652120" y="1941428"/>
            <a:ext cx="2551459" cy="175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501008"/>
            <a:ext cx="28289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r="60523" b="39281"/>
          <a:stretch/>
        </p:blipFill>
        <p:spPr>
          <a:xfrm>
            <a:off x="6186880" y="1435726"/>
            <a:ext cx="2417568" cy="444154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556792"/>
            <a:ext cx="79208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b="1"/>
              <a:t>Lösung 2: Positionierung im Sattelstützenrohr</a:t>
            </a:r>
            <a:endParaRPr lang="en-US" sz="2400" b="1" dirty="0" smtClean="0"/>
          </a:p>
          <a:p>
            <a:pPr marL="0" indent="0">
              <a:buFont typeface="Arial" pitchFamily="34" charset="0"/>
              <a:buNone/>
            </a:pPr>
            <a:endParaRPr lang="en-US" sz="2400" b="1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54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98393"/>
            <a:ext cx="5279197" cy="328089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5" r="72018"/>
          <a:stretch/>
        </p:blipFill>
        <p:spPr>
          <a:xfrm>
            <a:off x="1055277" y="5187700"/>
            <a:ext cx="1440161" cy="7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7504" y="1556792"/>
            <a:ext cx="79208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b="1"/>
              <a:t>Lösung 1: im Sattelrohr</a:t>
            </a:r>
            <a:endParaRPr lang="en-US" sz="2400" b="1" dirty="0" smtClean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r>
              <a:rPr lang="de-DE" sz="1800"/>
              <a:t>Die zu beachtenden Punkte sind:</a:t>
            </a: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de-DE" sz="1800"/>
              <a:t> </a:t>
            </a:r>
            <a:endParaRPr lang="en-US" sz="1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33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7233" t="46064" r="5725" b="23421"/>
          <a:stretch/>
        </p:blipFill>
        <p:spPr>
          <a:xfrm>
            <a:off x="4932040" y="2407292"/>
            <a:ext cx="3960441" cy="14443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7233" t="37203" r="5725" b="26375"/>
          <a:stretch/>
        </p:blipFill>
        <p:spPr>
          <a:xfrm>
            <a:off x="4932040" y="4441348"/>
            <a:ext cx="3960441" cy="1723956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32530" y="2848540"/>
            <a:ext cx="469951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de-DE" sz="1800" dirty="0"/>
              <a:t>1. Die 3 rutschfesten </a:t>
            </a:r>
            <a:r>
              <a:rPr lang="de-DE" sz="1800" b="1" dirty="0"/>
              <a:t>Gummis</a:t>
            </a:r>
            <a:r>
              <a:rPr lang="de-DE" sz="1800" dirty="0"/>
              <a:t> auf der Halterung anbringen.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de-DE" sz="1800" dirty="0"/>
              <a:t> 2. Fügen Sie die zwei </a:t>
            </a:r>
            <a:r>
              <a:rPr lang="de-DE" sz="1800" b="1" dirty="0"/>
              <a:t>Sprengringe</a:t>
            </a:r>
            <a:r>
              <a:rPr lang="de-DE" sz="1800" dirty="0"/>
              <a:t> auf der Power Unit ein.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2145" r="54715" b="18630"/>
          <a:stretch/>
        </p:blipFill>
        <p:spPr>
          <a:xfrm>
            <a:off x="4067944" y="1209989"/>
            <a:ext cx="780743" cy="14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556792"/>
            <a:ext cx="4392488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1800"/>
              <a:t>3. Positionieren Sie die Halterung im mittleren Bereich der Power Unit und schieben Sie die zwei Sprengringe auf beiden Seiten an, so dass die Halterung in </a:t>
            </a:r>
            <a:r>
              <a:rPr lang="de-DE" sz="1800" b="1"/>
              <a:t>zentraler Stellung</a:t>
            </a:r>
            <a:r>
              <a:rPr lang="de-DE" sz="1800"/>
              <a:t> auf der Power Unit blockiert wird.</a:t>
            </a:r>
            <a:endParaRPr lang="it-IT" sz="1800" dirty="0"/>
          </a:p>
          <a:p>
            <a:pPr marL="0" indent="0">
              <a:buFont typeface="Arial" pitchFamily="34" charset="0"/>
              <a:buNone/>
            </a:pPr>
            <a:endParaRPr lang="it-IT" sz="1800" dirty="0" smtClean="0"/>
          </a:p>
          <a:p>
            <a:pPr marL="0" indent="0">
              <a:buFont typeface="Arial" pitchFamily="34" charset="0"/>
              <a:buNone/>
            </a:pPr>
            <a:endParaRPr lang="it-IT" sz="1800" dirty="0" smtClean="0"/>
          </a:p>
          <a:p>
            <a:pPr marL="0" indent="0">
              <a:buFont typeface="Arial" pitchFamily="34" charset="0"/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de-DE" sz="1800"/>
              <a:t>4. Positionieren Sie die Power Unit am Rahmen und stellen Sie sicher, dass der Abschaltbereich der Power Unit sich in einen Teil des Rahmens stellt, wo das </a:t>
            </a:r>
            <a:r>
              <a:rPr lang="de-DE" sz="1800" b="1"/>
              <a:t>Magnetband</a:t>
            </a:r>
            <a:r>
              <a:rPr lang="de-DE" sz="1800"/>
              <a:t> bequem angebracht werden kann. </a:t>
            </a:r>
            <a:endParaRPr lang="it-IT" sz="1800" b="1" dirty="0" smtClean="0"/>
          </a:p>
          <a:p>
            <a:pPr marL="0" indent="0">
              <a:buFont typeface="Arial" pitchFamily="34" charset="0"/>
              <a:buNone/>
            </a:pPr>
            <a:endParaRPr lang="it-IT" sz="1800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7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7787" t="32281" r="5725" b="30313"/>
          <a:stretch/>
        </p:blipFill>
        <p:spPr>
          <a:xfrm>
            <a:off x="4640560" y="1772816"/>
            <a:ext cx="4320481" cy="195450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640560" y="39789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>
                <a:solidFill>
                  <a:srgbClr val="221E1F"/>
                </a:solidFill>
              </a:rPr>
              <a:t>5. Erwägen Sie die Anbringung der </a:t>
            </a:r>
            <a:r>
              <a:rPr lang="de-DE" b="1">
                <a:solidFill>
                  <a:srgbClr val="221E1F"/>
                </a:solidFill>
              </a:rPr>
              <a:t>elastischen Abstandhalter </a:t>
            </a:r>
            <a:r>
              <a:rPr lang="de-DE">
                <a:solidFill>
                  <a:srgbClr val="221E1F"/>
                </a:solidFill>
              </a:rPr>
              <a:t>an den Enden der Power Unit, um deren eventuellen Vibrationen sowie eventuelle Geräusche durch den Kontakt der Power Unit mit dem Rahmen oder der Sattelstütze zu beseitigen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1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556792"/>
            <a:ext cx="79208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b="1"/>
              <a:t>Lösung 2: elastische Halterung in der Sattelstütze</a:t>
            </a:r>
            <a:endParaRPr lang="en-US" sz="2400" b="1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8172" y="2564904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>
                <a:solidFill>
                  <a:srgbClr val="000000"/>
                </a:solidFill>
                <a:latin typeface="Avenir 65 Medium"/>
                <a:sym typeface="Avenir 65 Medium"/>
              </a:rPr>
              <a:t> </a:t>
            </a:r>
            <a:r>
              <a:rPr lang="de-DE">
                <a:solidFill>
                  <a:srgbClr val="FFFFFF"/>
                </a:solidFill>
                <a:latin typeface="Avenir 65 Medium"/>
                <a:sym typeface="Avenir 65 Medium"/>
              </a:rPr>
              <a:t>ROHR MIT RUNDEM QUERSCHNITT 	FARBE ELASTISCHE HALTERUNG	</a:t>
            </a:r>
          </a:p>
          <a:p>
            <a:r>
              <a:rPr lang="de-DE">
                <a:solidFill>
                  <a:srgbClr val="221E1F"/>
                </a:solidFill>
                <a:latin typeface="Avenir 35 Light"/>
                <a:sym typeface="Avenir 35 Light"/>
              </a:rPr>
              <a:t>Durchmesser außen 27,2 mm/ innen 21 – 25,6 mm		GRAU	</a:t>
            </a:r>
          </a:p>
          <a:p>
            <a:r>
              <a:rPr lang="de-DE">
                <a:solidFill>
                  <a:srgbClr val="221E1F"/>
                </a:solidFill>
                <a:latin typeface="Avenir 35 Light"/>
                <a:sym typeface="Avenir 35 Light"/>
              </a:rPr>
              <a:t>Durchmesser außen 30,9 / 31,6 mm/ innen 24 – 28,5 mm	SCHWARZ</a:t>
            </a:r>
          </a:p>
          <a:p>
            <a:endParaRPr lang="it-IT" dirty="0" smtClean="0">
              <a:solidFill>
                <a:srgbClr val="221E1F"/>
              </a:solidFill>
              <a:latin typeface="Avenir 35 Light"/>
            </a:endParaRPr>
          </a:p>
          <a:p>
            <a:r>
              <a:rPr lang="de-DE" sz="2000"/>
              <a:t>Die zu beachtenden Punkte sind:</a:t>
            </a:r>
            <a:endParaRPr lang="it-IT" sz="2000" dirty="0"/>
          </a:p>
          <a:p>
            <a:endParaRPr lang="it-IT" sz="2000" dirty="0">
              <a:solidFill>
                <a:srgbClr val="221E1F"/>
              </a:solidFill>
            </a:endParaRPr>
          </a:p>
          <a:p>
            <a:endParaRPr lang="it-IT" sz="2000" dirty="0" smtClean="0">
              <a:solidFill>
                <a:srgbClr val="221E1F"/>
              </a:solidFill>
            </a:endParaRPr>
          </a:p>
          <a:p>
            <a:r>
              <a:rPr lang="de-DE" sz="2000"/>
              <a:t>1. Die Sattelstütze in der Position ihres minimalen Einsatzes dem Sattelrohr annähern, prüfen ob die Länge der 3 Kabel der Power Unit ausreichend ist und ggf. die Verwendung von Verlängerungen erwägen.</a:t>
            </a:r>
            <a:r>
              <a:rPr lang="de-DE" sz="2000">
                <a:solidFill>
                  <a:srgbClr val="221E1F"/>
                </a:solidFill>
              </a:rPr>
              <a:t>	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5611" t="16532" r="55780" b="25805"/>
          <a:stretch/>
        </p:blipFill>
        <p:spPr>
          <a:xfrm>
            <a:off x="6876256" y="1095267"/>
            <a:ext cx="45891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556792"/>
            <a:ext cx="79208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0710" y="20608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b="1">
                <a:solidFill>
                  <a:srgbClr val="221E1F"/>
                </a:solidFill>
                <a:latin typeface="Avenir 55 Roman"/>
                <a:sym typeface="Avenir 55 Roman"/>
              </a:rPr>
              <a:t>2. </a:t>
            </a:r>
            <a:r>
              <a:rPr lang="de-DE">
                <a:solidFill>
                  <a:srgbClr val="221E1F"/>
                </a:solidFill>
                <a:latin typeface="Avenir 35 Light"/>
                <a:sym typeface="Avenir 35 Light"/>
              </a:rPr>
              <a:t>Die Innenseite der Sattelstütze reinigen und entfetten, um die Haftung zwischen dem Rohr und der elastischen Halterung zu erhöhen.</a:t>
            </a:r>
          </a:p>
          <a:p>
            <a:pPr algn="just"/>
            <a:endParaRPr lang="it-IT" dirty="0" smtClean="0">
              <a:solidFill>
                <a:srgbClr val="221E1F"/>
              </a:solidFill>
              <a:latin typeface="Avenir 35 Light"/>
            </a:endParaRPr>
          </a:p>
          <a:p>
            <a:pPr algn="just"/>
            <a:endParaRPr lang="it-IT" dirty="0">
              <a:solidFill>
                <a:srgbClr val="221E1F"/>
              </a:solidFill>
              <a:latin typeface="Avenir 35 Light"/>
            </a:endParaRPr>
          </a:p>
          <a:p>
            <a:pPr algn="just"/>
            <a:r>
              <a:rPr lang="de-DE" b="1">
                <a:solidFill>
                  <a:srgbClr val="221E1F"/>
                </a:solidFill>
                <a:latin typeface="Avenir 55 Roman"/>
                <a:sym typeface="Avenir 55 Roman"/>
              </a:rPr>
              <a:t>3. </a:t>
            </a:r>
            <a:r>
              <a:rPr lang="de-DE">
                <a:solidFill>
                  <a:srgbClr val="221E1F"/>
                </a:solidFill>
                <a:latin typeface="Avenir 35 Light"/>
                <a:sym typeface="Avenir 35 Light"/>
              </a:rPr>
              <a:t>Setzen Sie die elastische Halterung über ihre gesamte Länge in das Sattelstützrohr ein. </a:t>
            </a:r>
            <a:endParaRPr lang="it-IT" dirty="0">
              <a:solidFill>
                <a:srgbClr val="221E1F"/>
              </a:solidFill>
              <a:latin typeface="Avenir 35 Light"/>
            </a:endParaRPr>
          </a:p>
          <a:p>
            <a:pPr algn="just"/>
            <a:r>
              <a:rPr lang="de-DE">
                <a:solidFill>
                  <a:srgbClr val="221E1F"/>
                </a:solidFill>
                <a:latin typeface="Avenir 35 Light"/>
                <a:sym typeface="Avenir 35 Light"/>
              </a:rPr>
              <a:t>Wenn die Halterung, nachdem sie eingefügt ist, sich zu leicht herausziehen lässt, den Typ der gewählten Halterung überprüfen.</a:t>
            </a:r>
            <a:endParaRPr lang="it-IT" dirty="0">
              <a:solidFill>
                <a:srgbClr val="221E1F"/>
              </a:solidFill>
              <a:latin typeface="Avenir 35 Light"/>
            </a:endParaRPr>
          </a:p>
          <a:p>
            <a:pPr algn="ctr"/>
            <a:r>
              <a:rPr lang="de-DE" sz="800" b="1">
                <a:solidFill>
                  <a:srgbClr val="FFFFFF"/>
                </a:solidFill>
                <a:latin typeface="Avenir 55 Roman"/>
                <a:sym typeface="Avenir 55 Roman"/>
              </a:rPr>
              <a:t>3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72691" t="22438" r="5725" b="13579"/>
          <a:stretch/>
        </p:blipFill>
        <p:spPr>
          <a:xfrm>
            <a:off x="5796136" y="1330385"/>
            <a:ext cx="2601777" cy="4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708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400" dirty="0" smtClean="0">
                <a:latin typeface="Arial" charset="0"/>
              </a:rPr>
              <a:t>Die </a:t>
            </a:r>
            <a:r>
              <a:rPr lang="it-IT" sz="2400" dirty="0" err="1" smtClean="0">
                <a:latin typeface="Arial" charset="0"/>
              </a:rPr>
              <a:t>Einstell-Vorgänge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Schaltwerks</a:t>
            </a:r>
            <a:r>
              <a:rPr lang="it-IT" sz="2400" dirty="0" smtClean="0">
                <a:latin typeface="Arial" charset="0"/>
              </a:rPr>
              <a:t> und Umwerfers </a:t>
            </a:r>
            <a:r>
              <a:rPr lang="it-IT" sz="2400" dirty="0" err="1" smtClean="0">
                <a:latin typeface="Arial" charset="0"/>
              </a:rPr>
              <a:t>sind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entscheidend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für</a:t>
            </a:r>
            <a:r>
              <a:rPr lang="it-IT" sz="2400" dirty="0" smtClean="0">
                <a:latin typeface="Arial" charset="0"/>
              </a:rPr>
              <a:t> die </a:t>
            </a:r>
            <a:r>
              <a:rPr lang="it-IT" sz="2400" dirty="0" err="1" smtClean="0">
                <a:latin typeface="Arial" charset="0"/>
              </a:rPr>
              <a:t>einwandfreie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Funktion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des</a:t>
            </a:r>
            <a:r>
              <a:rPr lang="it-IT" sz="2400" dirty="0" smtClean="0">
                <a:latin typeface="Arial" charset="0"/>
              </a:rPr>
              <a:t> Systems.</a:t>
            </a: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it-IT" sz="2400" dirty="0" err="1" smtClean="0">
                <a:latin typeface="Arial" charset="0"/>
              </a:rPr>
              <a:t>Diese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Vorgänge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erlauben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dem</a:t>
            </a:r>
            <a:r>
              <a:rPr lang="it-IT" sz="2400" dirty="0" smtClean="0">
                <a:latin typeface="Arial" charset="0"/>
              </a:rPr>
              <a:t> System, die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Referenzpunkte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Kette</a:t>
            </a:r>
            <a:r>
              <a:rPr lang="it-IT" sz="2400" dirty="0" smtClean="0">
                <a:latin typeface="Arial" charset="0"/>
              </a:rPr>
              <a:t> auf </a:t>
            </a:r>
            <a:r>
              <a:rPr lang="it-IT" sz="2400" dirty="0" err="1" smtClean="0">
                <a:latin typeface="Arial" charset="0"/>
              </a:rPr>
              <a:t>den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Ritzeln</a:t>
            </a:r>
            <a:r>
              <a:rPr lang="it-IT" sz="2400" dirty="0" smtClean="0">
                <a:latin typeface="Arial" charset="0"/>
              </a:rPr>
              <a:t> und </a:t>
            </a:r>
            <a:r>
              <a:rPr lang="it-IT" sz="2400" dirty="0" err="1" smtClean="0">
                <a:latin typeface="Arial" charset="0"/>
              </a:rPr>
              <a:t>Kettenrädern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zu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erkennen</a:t>
            </a:r>
            <a:r>
              <a:rPr lang="it-IT" sz="2400" dirty="0" smtClean="0">
                <a:latin typeface="Arial" charset="0"/>
              </a:rPr>
              <a:t>. </a:t>
            </a:r>
            <a:r>
              <a:rPr lang="it-IT" sz="2400" dirty="0" err="1" smtClean="0">
                <a:latin typeface="Arial" charset="0"/>
              </a:rPr>
              <a:t>Hierdurch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kann</a:t>
            </a:r>
            <a:r>
              <a:rPr lang="it-IT" sz="2400" dirty="0" smtClean="0">
                <a:latin typeface="Arial" charset="0"/>
              </a:rPr>
              <a:t> es alle </a:t>
            </a:r>
            <a:r>
              <a:rPr lang="it-IT" sz="2400" dirty="0" err="1" smtClean="0">
                <a:latin typeface="Arial" charset="0"/>
              </a:rPr>
              <a:t>weiteren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Positionen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errechnen</a:t>
            </a:r>
            <a:r>
              <a:rPr lang="it-IT" sz="2400" dirty="0" smtClean="0">
                <a:latin typeface="Arial" charset="0"/>
              </a:rPr>
              <a:t>. </a:t>
            </a:r>
            <a:r>
              <a:rPr lang="it-IT" sz="2400" dirty="0" err="1" smtClean="0">
                <a:latin typeface="Arial" charset="0"/>
              </a:rPr>
              <a:t>Während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dieser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Vorgänge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bewegen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sich</a:t>
            </a:r>
            <a:r>
              <a:rPr lang="it-IT" sz="2400" dirty="0" smtClean="0">
                <a:latin typeface="Arial" charset="0"/>
              </a:rPr>
              <a:t> 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Schaltwerk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und Umwerfer </a:t>
            </a: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kontinuierlich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und </a:t>
            </a:r>
            <a:r>
              <a:rPr lang="it-IT" sz="2400" dirty="0" err="1" smtClean="0">
                <a:latin typeface="Arial" charset="0"/>
              </a:rPr>
              <a:t>nicht</a:t>
            </a:r>
            <a:r>
              <a:rPr lang="it-IT" sz="2400" dirty="0" smtClean="0">
                <a:latin typeface="Arial" charset="0"/>
              </a:rPr>
              <a:t> in </a:t>
            </a:r>
            <a:r>
              <a:rPr lang="it-IT" sz="2400" dirty="0" err="1" smtClean="0">
                <a:latin typeface="Arial" charset="0"/>
              </a:rPr>
              <a:t>festen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Schritten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wie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im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Fahrbetrieb</a:t>
            </a:r>
            <a:r>
              <a:rPr lang="it-IT" sz="2400" dirty="0" smtClean="0">
                <a:latin typeface="Arial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B76BDBF-8B0D-4C50-BBDB-B9871191E26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212" name="CasellaDiTesto 8"/>
          <p:cNvSpPr txBox="1">
            <a:spLocks noChangeArrowheads="1"/>
          </p:cNvSpPr>
          <p:nvPr/>
        </p:nvSpPr>
        <p:spPr bwMode="auto">
          <a:xfrm>
            <a:off x="2538413" y="836613"/>
            <a:ext cx="409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 Grundeinstellung </a:t>
            </a:r>
          </a:p>
        </p:txBody>
      </p:sp>
      <p:sp>
        <p:nvSpPr>
          <p:cNvPr id="94213" name="CasellaDiTesto 5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D18986-C3F6-43E8-BC28-3B4872B438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5235" name="CasellaDiTesto 8"/>
          <p:cNvSpPr txBox="1">
            <a:spLocks noChangeArrowheads="1"/>
          </p:cNvSpPr>
          <p:nvPr/>
        </p:nvSpPr>
        <p:spPr bwMode="auto">
          <a:xfrm>
            <a:off x="1268413" y="836613"/>
            <a:ext cx="661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  <p:sp>
        <p:nvSpPr>
          <p:cNvPr id="95236" name="CasellaDiTesto 3"/>
          <p:cNvSpPr txBox="1">
            <a:spLocks noChangeArrowheads="1"/>
          </p:cNvSpPr>
          <p:nvPr/>
        </p:nvSpPr>
        <p:spPr bwMode="auto">
          <a:xfrm>
            <a:off x="468313" y="1412875"/>
            <a:ext cx="84963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Dieser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Vorgang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ermöglich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es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dem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System 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die Position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des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 2. und 10.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Ritzels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Bezug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auf das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Schaltauge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zu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erkennen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Ausgehend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von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diesen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zwei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Referenzpunkten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berechnet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das System 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die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Positionen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aller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weiteren</a:t>
            </a:r>
            <a:r>
              <a:rPr lang="it-IT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</a:rPr>
              <a:t>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charset="0"/>
              </a:rPr>
              <a:t>Bei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11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Speed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Kassetten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beträgt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Abstand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zueinander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3.8 mm,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mit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Ausnahme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von: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Abstand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zwischen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1. und 2.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beträgt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4.3mm bei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einem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11er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Anfangsritzel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und 4.2mm bei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einem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12er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Anfangritzel</a:t>
            </a:r>
            <a:endParaRPr lang="it-IT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Zwischen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2. und 3.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beträgt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Abstand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3.94mm bei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einer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Kassette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mit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11er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Anfangsritzel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charset="0"/>
              </a:rPr>
              <a:t>Die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Toleranz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Ritzel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zueinander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beträgt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+/-0.1 mm.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7" name="CasellaDiTesto 6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4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276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1. </a:t>
            </a:r>
            <a:r>
              <a:rPr lang="it-IT" dirty="0" err="1" smtClean="0">
                <a:latin typeface="Arial" charset="0"/>
              </a:rPr>
              <a:t>Schaltwerk</a:t>
            </a:r>
            <a:r>
              <a:rPr lang="it-IT" dirty="0" smtClean="0">
                <a:latin typeface="Arial" charset="0"/>
              </a:rPr>
              <a:t> auf </a:t>
            </a:r>
            <a:r>
              <a:rPr lang="it-IT" dirty="0" err="1" smtClean="0">
                <a:latin typeface="Arial" charset="0"/>
              </a:rPr>
              <a:t>dem</a:t>
            </a:r>
            <a:r>
              <a:rPr lang="it-IT" dirty="0" smtClean="0">
                <a:latin typeface="Arial" charset="0"/>
              </a:rPr>
              <a:t> 11. </a:t>
            </a:r>
            <a:r>
              <a:rPr lang="it-IT" dirty="0" err="1" smtClean="0">
                <a:latin typeface="Arial" charset="0"/>
              </a:rPr>
              <a:t>Ritzel</a:t>
            </a:r>
            <a:r>
              <a:rPr lang="it-IT" dirty="0" smtClean="0">
                <a:latin typeface="Arial" charset="0"/>
              </a:rPr>
              <a:t> (</a:t>
            </a:r>
            <a:r>
              <a:rPr lang="it-IT" dirty="0" err="1" smtClean="0">
                <a:latin typeface="Arial" charset="0"/>
              </a:rPr>
              <a:t>oder</a:t>
            </a:r>
            <a:r>
              <a:rPr lang="it-IT" dirty="0" smtClean="0">
                <a:latin typeface="Arial" charset="0"/>
              </a:rPr>
              <a:t> 10. </a:t>
            </a:r>
            <a:r>
              <a:rPr lang="it-IT" dirty="0" err="1" smtClean="0">
                <a:latin typeface="Arial" charset="0"/>
              </a:rPr>
              <a:t>falls</a:t>
            </a:r>
            <a:r>
              <a:rPr lang="it-IT" dirty="0" smtClean="0">
                <a:latin typeface="Arial" charset="0"/>
              </a:rPr>
              <a:t> 11. </a:t>
            </a:r>
            <a:r>
              <a:rPr lang="it-IT" dirty="0" err="1" smtClean="0">
                <a:latin typeface="Arial" charset="0"/>
              </a:rPr>
              <a:t>nicht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erreicht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wird</a:t>
            </a:r>
            <a:r>
              <a:rPr lang="it-IT" dirty="0" smtClean="0">
                <a:latin typeface="Arial" charset="0"/>
              </a:rPr>
              <a:t>) </a:t>
            </a:r>
            <a:r>
              <a:rPr lang="it-IT" dirty="0" err="1" smtClean="0">
                <a:latin typeface="Arial" charset="0"/>
              </a:rPr>
              <a:t>positionieren</a:t>
            </a:r>
            <a:r>
              <a:rPr lang="it-IT" dirty="0" smtClean="0">
                <a:latin typeface="Arial" charset="0"/>
              </a:rPr>
              <a:t> und Umwerfer auf das </a:t>
            </a:r>
            <a:r>
              <a:rPr lang="it-IT" dirty="0" err="1" smtClean="0">
                <a:latin typeface="Arial" charset="0"/>
              </a:rPr>
              <a:t>große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Kettenrad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schalten</a:t>
            </a:r>
            <a:r>
              <a:rPr lang="it-IT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it-IT" b="1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010D93-5563-4E7E-B0A9-B85911BA027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6260" name="CasellaDiTesto 8"/>
          <p:cNvSpPr txBox="1">
            <a:spLocks noChangeArrowheads="1"/>
          </p:cNvSpPr>
          <p:nvPr/>
        </p:nvSpPr>
        <p:spPr bwMode="auto">
          <a:xfrm>
            <a:off x="1195388" y="836613"/>
            <a:ext cx="661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724568" y="5008984"/>
            <a:ext cx="503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06214" y="4833156"/>
            <a:ext cx="80392" cy="1088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163300" y="4869160"/>
            <a:ext cx="72008" cy="10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312002" y="4905164"/>
            <a:ext cx="63624" cy="944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52320" y="4941168"/>
            <a:ext cx="55240" cy="872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584254" y="4977172"/>
            <a:ext cx="63624" cy="800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57512" y="4792960"/>
            <a:ext cx="72008" cy="11688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708810" y="4756956"/>
            <a:ext cx="72008" cy="12409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560108" y="4720952"/>
            <a:ext cx="72008" cy="1312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411406" y="4684948"/>
            <a:ext cx="72008" cy="1384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262704" y="4648944"/>
            <a:ext cx="72008" cy="1456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4" name="Gruppo 23"/>
          <p:cNvGrpSpPr>
            <a:grpSpLocks/>
          </p:cNvGrpSpPr>
          <p:nvPr/>
        </p:nvGrpSpPr>
        <p:grpSpPr bwMode="auto">
          <a:xfrm>
            <a:off x="7018338" y="3690938"/>
            <a:ext cx="217487" cy="1066800"/>
            <a:chOff x="3923928" y="332656"/>
            <a:chExt cx="399961" cy="1961361"/>
          </a:xfrm>
        </p:grpSpPr>
        <p:sp>
          <p:nvSpPr>
            <p:cNvPr id="25" name="Rettangolo arrotondato 24"/>
            <p:cNvSpPr/>
            <p:nvPr/>
          </p:nvSpPr>
          <p:spPr>
            <a:xfrm>
              <a:off x="3923928" y="633280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245065" y="1540994"/>
              <a:ext cx="3795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4283017" y="633280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002752" y="709166"/>
              <a:ext cx="251071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002752" y="1613961"/>
              <a:ext cx="251071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3988155" y="332656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4245065" y="332656"/>
              <a:ext cx="3795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3988155" y="1540994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33" name="Rettangolo 32"/>
          <p:cNvSpPr/>
          <p:nvPr/>
        </p:nvSpPr>
        <p:spPr>
          <a:xfrm>
            <a:off x="6890409" y="1826449"/>
            <a:ext cx="72008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178441" y="1718437"/>
            <a:ext cx="63624" cy="12961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uppo 34"/>
          <p:cNvGrpSpPr>
            <a:grpSpLocks/>
          </p:cNvGrpSpPr>
          <p:nvPr/>
        </p:nvGrpSpPr>
        <p:grpSpPr bwMode="auto">
          <a:xfrm>
            <a:off x="6732588" y="1628775"/>
            <a:ext cx="360362" cy="684213"/>
            <a:chOff x="2051721" y="488738"/>
            <a:chExt cx="360038" cy="684822"/>
          </a:xfrm>
        </p:grpSpPr>
        <p:sp>
          <p:nvSpPr>
            <p:cNvPr id="36" name="Arco a tutto sesto 35"/>
            <p:cNvSpPr/>
            <p:nvPr/>
          </p:nvSpPr>
          <p:spPr>
            <a:xfrm rot="5400000">
              <a:off x="1747375" y="793084"/>
              <a:ext cx="684822" cy="76131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" name="Arco a tutto sesto 36"/>
            <p:cNvSpPr/>
            <p:nvPr/>
          </p:nvSpPr>
          <p:spPr>
            <a:xfrm rot="16200000">
              <a:off x="2031282" y="793084"/>
              <a:ext cx="684822" cy="76131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" name="Figura a mano libera 37"/>
            <p:cNvSpPr/>
            <p:nvPr/>
          </p:nvSpPr>
          <p:spPr>
            <a:xfrm>
              <a:off x="2089787" y="493505"/>
              <a:ext cx="290251" cy="3178"/>
            </a:xfrm>
            <a:custGeom>
              <a:avLst/>
              <a:gdLst>
                <a:gd name="connsiteX0" fmla="*/ 0 w 290286"/>
                <a:gd name="connsiteY0" fmla="*/ 0 h 3628"/>
                <a:gd name="connsiteX1" fmla="*/ 290286 w 290286"/>
                <a:gd name="connsiteY1" fmla="*/ 3628 h 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3628">
                  <a:moveTo>
                    <a:pt x="0" y="0"/>
                  </a:moveTo>
                  <a:lnTo>
                    <a:pt x="290286" y="3628"/>
                  </a:lnTo>
                </a:path>
              </a:pathLst>
            </a:cu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6302" name="CasellaDiTesto 38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963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9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03542 0.00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92 L 0.0552 0.01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0" y="10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4276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b="1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000" smtClean="0">
                <a:latin typeface="Arial" charset="0"/>
              </a:rPr>
              <a:t>2. Gleichzeitig beide MODE Tasten bis die LED am Interface blau leuchtet (etwa 6 Sekunden)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100D5F-A0C2-4B81-A967-86E3C33E872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7283" name="Segnaposto contenuto 7"/>
          <p:cNvSpPr>
            <a:spLocks noGrp="1"/>
          </p:cNvSpPr>
          <p:nvPr>
            <p:ph sz="quarter" idx="13"/>
          </p:nvPr>
        </p:nvSpPr>
        <p:spPr>
          <a:xfrm>
            <a:off x="3092450" y="6497638"/>
            <a:ext cx="2447925" cy="3603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de-DE" sz="2400" smtClean="0">
              <a:latin typeface="Arial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308850" y="2376488"/>
            <a:ext cx="493713" cy="4953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7285" name="CasellaDiTesto 8"/>
          <p:cNvSpPr txBox="1">
            <a:spLocks noChangeArrowheads="1"/>
          </p:cNvSpPr>
          <p:nvPr/>
        </p:nvSpPr>
        <p:spPr bwMode="auto">
          <a:xfrm>
            <a:off x="1339850" y="836613"/>
            <a:ext cx="661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  <p:sp>
        <p:nvSpPr>
          <p:cNvPr id="97286" name="CasellaDiTesto 24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7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4276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b="1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000" dirty="0" smtClean="0"/>
              <a:t>3. </a:t>
            </a:r>
            <a:r>
              <a:rPr lang="it-IT" sz="2800" dirty="0" err="1" smtClean="0"/>
              <a:t>Schaltwerk</a:t>
            </a:r>
            <a:r>
              <a:rPr lang="it-IT" sz="2800" dirty="0" smtClean="0"/>
              <a:t> auf </a:t>
            </a:r>
            <a:r>
              <a:rPr lang="it-IT" sz="2800" dirty="0" err="1" smtClean="0"/>
              <a:t>dem</a:t>
            </a:r>
            <a:r>
              <a:rPr lang="it-IT" sz="2800" dirty="0" smtClean="0"/>
              <a:t> 2. </a:t>
            </a:r>
            <a:r>
              <a:rPr lang="it-IT" sz="2800" dirty="0" err="1" smtClean="0"/>
              <a:t>Ritzel</a:t>
            </a:r>
            <a:r>
              <a:rPr lang="it-IT" sz="2800" dirty="0" smtClean="0"/>
              <a:t> </a:t>
            </a:r>
            <a:r>
              <a:rPr lang="it-IT" sz="2800" dirty="0" err="1" smtClean="0"/>
              <a:t>positionieren</a:t>
            </a:r>
            <a:endParaRPr lang="it-IT" sz="28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000" dirty="0" smtClean="0"/>
              <a:t>4. </a:t>
            </a:r>
            <a:r>
              <a:rPr lang="it-IT" sz="3000" dirty="0" err="1" smtClean="0"/>
              <a:t>Nötigenfalls</a:t>
            </a:r>
            <a:r>
              <a:rPr lang="it-IT" sz="3000" dirty="0" smtClean="0"/>
              <a:t> Position </a:t>
            </a:r>
            <a:r>
              <a:rPr lang="it-IT" sz="3000" dirty="0" err="1" smtClean="0"/>
              <a:t>mit</a:t>
            </a:r>
            <a:r>
              <a:rPr lang="it-IT" sz="3000" dirty="0" smtClean="0"/>
              <a:t> </a:t>
            </a:r>
            <a:r>
              <a:rPr lang="it-IT" sz="3000" dirty="0" err="1" smtClean="0"/>
              <a:t>Hebel</a:t>
            </a:r>
            <a:r>
              <a:rPr lang="it-IT" sz="3000" dirty="0" smtClean="0"/>
              <a:t> 2 und/</a:t>
            </a:r>
            <a:r>
              <a:rPr lang="it-IT" sz="3000" dirty="0" err="1" smtClean="0"/>
              <a:t>oder</a:t>
            </a:r>
            <a:r>
              <a:rPr lang="it-IT" sz="3000" dirty="0" smtClean="0"/>
              <a:t> 3 </a:t>
            </a:r>
            <a:r>
              <a:rPr lang="it-IT" sz="3000" dirty="0" err="1" smtClean="0"/>
              <a:t>korrigieren</a:t>
            </a:r>
            <a:r>
              <a:rPr lang="it-IT" sz="3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sz="30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A8017E-79F0-4924-8822-E2D9C770110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uppo 11"/>
          <p:cNvGrpSpPr/>
          <p:nvPr/>
        </p:nvGrpSpPr>
        <p:grpSpPr>
          <a:xfrm>
            <a:off x="8492135" y="5610088"/>
            <a:ext cx="184319" cy="555215"/>
            <a:chOff x="4932040" y="2060848"/>
            <a:chExt cx="288032" cy="720080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0"/>
            <a:tileRect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13" name="Ritaglia angolo stesso lato rettangolo 12"/>
            <p:cNvSpPr/>
            <p:nvPr/>
          </p:nvSpPr>
          <p:spPr>
            <a:xfrm>
              <a:off x="5004048" y="2060848"/>
              <a:ext cx="144016" cy="288032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14" name="Ritaglia angolo stesso lato rettangolo 13"/>
            <p:cNvSpPr/>
            <p:nvPr/>
          </p:nvSpPr>
          <p:spPr>
            <a:xfrm>
              <a:off x="4932040" y="2348880"/>
              <a:ext cx="288032" cy="432048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uppo 14"/>
          <p:cNvGrpSpPr>
            <a:grpSpLocks/>
          </p:cNvGrpSpPr>
          <p:nvPr/>
        </p:nvGrpSpPr>
        <p:grpSpPr bwMode="auto">
          <a:xfrm>
            <a:off x="8459788" y="4165600"/>
            <a:ext cx="257175" cy="1512888"/>
            <a:chOff x="3923928" y="332656"/>
            <a:chExt cx="399961" cy="1961361"/>
          </a:xfrm>
        </p:grpSpPr>
        <p:sp>
          <p:nvSpPr>
            <p:cNvPr id="16" name="Rettangolo arrotondato 15"/>
            <p:cNvSpPr/>
            <p:nvPr/>
          </p:nvSpPr>
          <p:spPr>
            <a:xfrm>
              <a:off x="3923928" y="635196"/>
              <a:ext cx="39502" cy="135628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4244884" y="1538697"/>
              <a:ext cx="39502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4284387" y="635196"/>
              <a:ext cx="39502" cy="135628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000463" y="709287"/>
              <a:ext cx="251827" cy="302539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000463" y="1614847"/>
              <a:ext cx="251827" cy="302539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3988119" y="332656"/>
              <a:ext cx="39502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4244884" y="332656"/>
              <a:ext cx="39502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3988119" y="1538697"/>
              <a:ext cx="39502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8482136" y="3091050"/>
            <a:ext cx="503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763782" y="2915222"/>
            <a:ext cx="80392" cy="1088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920868" y="2951226"/>
            <a:ext cx="72008" cy="10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8069570" y="2987230"/>
            <a:ext cx="63624" cy="944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209888" y="3023234"/>
            <a:ext cx="55240" cy="872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341822" y="3059238"/>
            <a:ext cx="63624" cy="800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615080" y="2875026"/>
            <a:ext cx="72008" cy="11688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466378" y="2839022"/>
            <a:ext cx="72008" cy="12409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17676" y="2803018"/>
            <a:ext cx="72008" cy="1312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168974" y="2767014"/>
            <a:ext cx="72008" cy="1384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7020272" y="2731010"/>
            <a:ext cx="72008" cy="1456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36" name="Gruppo 35"/>
          <p:cNvGrpSpPr>
            <a:grpSpLocks/>
          </p:cNvGrpSpPr>
          <p:nvPr/>
        </p:nvGrpSpPr>
        <p:grpSpPr bwMode="auto">
          <a:xfrm>
            <a:off x="6946900" y="1485900"/>
            <a:ext cx="217488" cy="1066800"/>
            <a:chOff x="3923928" y="332656"/>
            <a:chExt cx="399961" cy="1961361"/>
          </a:xfrm>
        </p:grpSpPr>
        <p:sp>
          <p:nvSpPr>
            <p:cNvPr id="37" name="Rettangolo arrotondato 36"/>
            <p:cNvSpPr/>
            <p:nvPr/>
          </p:nvSpPr>
          <p:spPr>
            <a:xfrm>
              <a:off x="3923928" y="633282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4245064" y="1540994"/>
              <a:ext cx="37953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39" name="Rettangolo arrotondato 38"/>
            <p:cNvSpPr/>
            <p:nvPr/>
          </p:nvSpPr>
          <p:spPr>
            <a:xfrm>
              <a:off x="4283017" y="633282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4002753" y="709168"/>
              <a:ext cx="251070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4002753" y="1613963"/>
              <a:ext cx="251070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2" name="Rettangolo arrotondato 41"/>
            <p:cNvSpPr/>
            <p:nvPr/>
          </p:nvSpPr>
          <p:spPr>
            <a:xfrm>
              <a:off x="3988155" y="332656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3" name="Rettangolo arrotondato 42"/>
            <p:cNvSpPr/>
            <p:nvPr/>
          </p:nvSpPr>
          <p:spPr>
            <a:xfrm>
              <a:off x="4245064" y="332656"/>
              <a:ext cx="37953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3988155" y="1540994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98344" name="CasellaDiTesto 24"/>
          <p:cNvSpPr txBox="1">
            <a:spLocks noChangeArrowheads="1"/>
          </p:cNvSpPr>
          <p:nvPr/>
        </p:nvSpPr>
        <p:spPr bwMode="auto">
          <a:xfrm>
            <a:off x="2195513" y="115888"/>
            <a:ext cx="189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</a:rPr>
              <a:t>Einstellung </a:t>
            </a:r>
          </a:p>
        </p:txBody>
      </p:sp>
      <p:sp>
        <p:nvSpPr>
          <p:cNvPr id="98345" name="CasellaDiTesto 8"/>
          <p:cNvSpPr txBox="1">
            <a:spLocks noChangeArrowheads="1"/>
          </p:cNvSpPr>
          <p:nvPr/>
        </p:nvSpPr>
        <p:spPr bwMode="auto">
          <a:xfrm>
            <a:off x="215900" y="836613"/>
            <a:ext cx="644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</p:spTree>
    <p:extLst>
      <p:ext uri="{BB962C8B-B14F-4D97-AF65-F5344CB8AC3E}">
        <p14:creationId xmlns:p14="http://schemas.microsoft.com/office/powerpoint/2010/main" val="30996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L 0.14583 0.068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00" y="34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25127E-6 L 0.02639 -7.25127E-6 L -0.02327 -7.25127E-6 L 3.88889E-6 -7.25127E-6 Z " pathEditMode="relative" ptsTypes="AA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de-DE">
                <a:solidFill>
                  <a:schemeClr val="tx2"/>
                </a:solidFill>
              </a:rPr>
              <a:t>Programm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395536" y="2011417"/>
            <a:ext cx="606425" cy="5238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100365" tIns="50182" rIns="100365" bIns="50182" anchor="ctr"/>
          <a:lstStyle/>
          <a:p>
            <a:pPr algn="ctr" defTabSz="1003300" eaLnBrk="1" hangingPunct="1"/>
            <a:r>
              <a:rPr lang="de-DE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Osaka"/>
                <a:sym typeface="Tahoma"/>
              </a:rPr>
              <a:t>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87399" y="1980967"/>
            <a:ext cx="7429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Montage + Einstellung EPS Gruppen V2/V3</a:t>
            </a:r>
          </a:p>
          <a:p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87399" y="4932457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>
                <a:solidFill>
                  <a:schemeClr val="tx2"/>
                </a:solidFill>
              </a:rPr>
              <a:t>   </a:t>
            </a:r>
            <a:endParaRPr lang="it-IT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55788"/>
            <a:ext cx="6275388" cy="3517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5.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Rechte</a:t>
            </a:r>
            <a:r>
              <a:rPr lang="it-IT" dirty="0" smtClean="0">
                <a:latin typeface="Arial" charset="0"/>
              </a:rPr>
              <a:t> MODE-Taste </a:t>
            </a:r>
            <a:r>
              <a:rPr lang="it-IT" dirty="0" err="1" smtClean="0">
                <a:latin typeface="Arial" charset="0"/>
              </a:rPr>
              <a:t>erneut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drücken</a:t>
            </a:r>
            <a:r>
              <a:rPr lang="it-IT" dirty="0" smtClean="0">
                <a:latin typeface="Arial" charset="0"/>
              </a:rPr>
              <a:t>, </a:t>
            </a:r>
            <a:r>
              <a:rPr lang="it-IT" dirty="0" err="1" smtClean="0">
                <a:latin typeface="Arial" charset="0"/>
              </a:rPr>
              <a:t>um</a:t>
            </a:r>
            <a:r>
              <a:rPr lang="it-IT" dirty="0" smtClean="0">
                <a:latin typeface="Arial" charset="0"/>
              </a:rPr>
              <a:t> die </a:t>
            </a:r>
            <a:r>
              <a:rPr lang="it-IT" dirty="0" err="1" smtClean="0">
                <a:latin typeface="Arial" charset="0"/>
              </a:rPr>
              <a:t>Postion</a:t>
            </a:r>
            <a:r>
              <a:rPr lang="it-IT" dirty="0" smtClean="0">
                <a:latin typeface="Arial" charset="0"/>
              </a:rPr>
              <a:t> auf </a:t>
            </a:r>
            <a:r>
              <a:rPr lang="it-IT" dirty="0" err="1" smtClean="0">
                <a:latin typeface="Arial" charset="0"/>
              </a:rPr>
              <a:t>dem</a:t>
            </a:r>
            <a:r>
              <a:rPr lang="it-IT" dirty="0" smtClean="0">
                <a:latin typeface="Arial" charset="0"/>
              </a:rPr>
              <a:t> 2. </a:t>
            </a:r>
            <a:r>
              <a:rPr lang="it-IT" dirty="0" err="1" smtClean="0">
                <a:latin typeface="Arial" charset="0"/>
              </a:rPr>
              <a:t>Ritzel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zu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speichern</a:t>
            </a:r>
            <a:r>
              <a:rPr lang="it-IT" dirty="0" smtClean="0">
                <a:latin typeface="Arial" charset="0"/>
              </a:rPr>
              <a:t>, </a:t>
            </a:r>
            <a:r>
              <a:rPr lang="it-IT" dirty="0" err="1" smtClean="0">
                <a:latin typeface="Arial" charset="0"/>
              </a:rPr>
              <a:t>Diode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am</a:t>
            </a:r>
            <a:r>
              <a:rPr lang="it-IT" dirty="0" smtClean="0">
                <a:latin typeface="Arial" charset="0"/>
              </a:rPr>
              <a:t> Interface </a:t>
            </a:r>
            <a:r>
              <a:rPr lang="it-IT" dirty="0" err="1" smtClean="0">
                <a:latin typeface="Arial" charset="0"/>
              </a:rPr>
              <a:t>wird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weiß</a:t>
            </a:r>
            <a:r>
              <a:rPr lang="it-IT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6. </a:t>
            </a:r>
            <a:r>
              <a:rPr lang="it-IT" dirty="0" err="1" smtClean="0">
                <a:latin typeface="Arial" charset="0"/>
              </a:rPr>
              <a:t>Schaltwerk</a:t>
            </a:r>
            <a:r>
              <a:rPr lang="it-IT" dirty="0" smtClean="0">
                <a:latin typeface="Arial" charset="0"/>
              </a:rPr>
              <a:t> auf das 10. </a:t>
            </a:r>
            <a:r>
              <a:rPr lang="it-IT" dirty="0" err="1" smtClean="0">
                <a:latin typeface="Arial" charset="0"/>
              </a:rPr>
              <a:t>Ritzel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schalten</a:t>
            </a: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Ø"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10549C5-CAC8-4FA4-8910-9A831B475A7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9332" name="CasellaDiTesto 8"/>
          <p:cNvSpPr txBox="1">
            <a:spLocks noChangeArrowheads="1"/>
          </p:cNvSpPr>
          <p:nvPr/>
        </p:nvSpPr>
        <p:spPr bwMode="auto">
          <a:xfrm>
            <a:off x="1268413" y="836613"/>
            <a:ext cx="661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385050" y="1844675"/>
            <a:ext cx="534988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35833" y="4348336"/>
            <a:ext cx="503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817479" y="4172508"/>
            <a:ext cx="80392" cy="1088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974565" y="4208512"/>
            <a:ext cx="72008" cy="10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123267" y="4244516"/>
            <a:ext cx="63624" cy="944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263585" y="4280520"/>
            <a:ext cx="55240" cy="872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395519" y="4316524"/>
            <a:ext cx="63624" cy="8004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668777" y="4132312"/>
            <a:ext cx="72008" cy="11688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520075" y="4096308"/>
            <a:ext cx="72008" cy="12409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371373" y="4060304"/>
            <a:ext cx="72008" cy="1312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222671" y="4024300"/>
            <a:ext cx="72008" cy="1384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073969" y="3988296"/>
            <a:ext cx="72008" cy="1456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uppo 23"/>
          <p:cNvGrpSpPr>
            <a:grpSpLocks/>
          </p:cNvGrpSpPr>
          <p:nvPr/>
        </p:nvGrpSpPr>
        <p:grpSpPr bwMode="auto">
          <a:xfrm>
            <a:off x="8291513" y="3182938"/>
            <a:ext cx="212725" cy="1044575"/>
            <a:chOff x="3923928" y="332656"/>
            <a:chExt cx="399961" cy="1961361"/>
          </a:xfrm>
        </p:grpSpPr>
        <p:sp>
          <p:nvSpPr>
            <p:cNvPr id="25" name="Rettangolo arrotondato 24"/>
            <p:cNvSpPr/>
            <p:nvPr/>
          </p:nvSpPr>
          <p:spPr>
            <a:xfrm>
              <a:off x="3923928" y="633715"/>
              <a:ext cx="38801" cy="13592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243299" y="1539876"/>
              <a:ext cx="41787" cy="7541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4285086" y="633715"/>
              <a:ext cx="38803" cy="13592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001532" y="711216"/>
              <a:ext cx="250722" cy="301061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001532" y="1614396"/>
              <a:ext cx="250722" cy="301059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3986608" y="332656"/>
              <a:ext cx="41787" cy="75413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4243299" y="332656"/>
              <a:ext cx="41787" cy="75413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3986608" y="1539876"/>
              <a:ext cx="41787" cy="7541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9368" name="CasellaDiTesto 32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99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8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7672E-6 L -0.12657 -0.0518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00" y="-25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28775"/>
            <a:ext cx="6778625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it-IT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7. Position </a:t>
            </a:r>
            <a:r>
              <a:rPr lang="it-IT" dirty="0" err="1" smtClean="0">
                <a:latin typeface="Arial" charset="0"/>
              </a:rPr>
              <a:t>auch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hier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durch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betätigen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der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Hebel</a:t>
            </a:r>
            <a:r>
              <a:rPr lang="it-IT" dirty="0" smtClean="0">
                <a:latin typeface="Arial" charset="0"/>
              </a:rPr>
              <a:t> 2 und/</a:t>
            </a:r>
            <a:r>
              <a:rPr lang="it-IT" dirty="0" err="1" smtClean="0">
                <a:latin typeface="Arial" charset="0"/>
              </a:rPr>
              <a:t>oder</a:t>
            </a:r>
            <a:r>
              <a:rPr lang="it-IT" dirty="0" smtClean="0">
                <a:latin typeface="Arial" charset="0"/>
              </a:rPr>
              <a:t> 3 </a:t>
            </a:r>
            <a:r>
              <a:rPr lang="it-IT" dirty="0" err="1" smtClean="0">
                <a:latin typeface="Arial" charset="0"/>
              </a:rPr>
              <a:t>einstellen</a:t>
            </a:r>
            <a:endParaRPr lang="it-IT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8. </a:t>
            </a:r>
            <a:r>
              <a:rPr lang="it-IT" dirty="0" err="1" smtClean="0">
                <a:latin typeface="Arial" charset="0"/>
              </a:rPr>
              <a:t>Ein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kurzer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Druck</a:t>
            </a:r>
            <a:r>
              <a:rPr lang="it-IT" dirty="0" smtClean="0">
                <a:latin typeface="Arial" charset="0"/>
              </a:rPr>
              <a:t> auf die </a:t>
            </a:r>
            <a:r>
              <a:rPr lang="it-IT" dirty="0" err="1" smtClean="0">
                <a:latin typeface="Arial" charset="0"/>
              </a:rPr>
              <a:t>rechte</a:t>
            </a:r>
            <a:r>
              <a:rPr lang="it-IT" dirty="0" smtClean="0">
                <a:latin typeface="Arial" charset="0"/>
              </a:rPr>
              <a:t> MODE-Taste </a:t>
            </a:r>
            <a:r>
              <a:rPr lang="it-IT" dirty="0" err="1" smtClean="0">
                <a:latin typeface="Arial" charset="0"/>
              </a:rPr>
              <a:t>speichert</a:t>
            </a:r>
            <a:r>
              <a:rPr lang="it-IT" dirty="0" smtClean="0">
                <a:latin typeface="Arial" charset="0"/>
              </a:rPr>
              <a:t> die Position auf </a:t>
            </a:r>
            <a:r>
              <a:rPr lang="it-IT" dirty="0" err="1" smtClean="0">
                <a:latin typeface="Arial" charset="0"/>
              </a:rPr>
              <a:t>dem</a:t>
            </a:r>
            <a:r>
              <a:rPr lang="it-IT" dirty="0" smtClean="0">
                <a:latin typeface="Arial" charset="0"/>
              </a:rPr>
              <a:t> 10 </a:t>
            </a:r>
            <a:r>
              <a:rPr lang="it-IT" dirty="0" err="1" smtClean="0">
                <a:latin typeface="Arial" charset="0"/>
              </a:rPr>
              <a:t>Ritzel</a:t>
            </a:r>
            <a:r>
              <a:rPr lang="it-IT" dirty="0" smtClean="0">
                <a:latin typeface="Arial" charset="0"/>
              </a:rPr>
              <a:t> und </a:t>
            </a:r>
            <a:r>
              <a:rPr lang="it-IT" dirty="0" err="1" smtClean="0">
                <a:latin typeface="Arial" charset="0"/>
              </a:rPr>
              <a:t>schließt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den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Vorgang</a:t>
            </a:r>
            <a:r>
              <a:rPr lang="it-IT" dirty="0" smtClean="0">
                <a:latin typeface="Arial" charset="0"/>
              </a:rPr>
              <a:t> ab.</a:t>
            </a:r>
          </a:p>
          <a:p>
            <a:pPr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496C1D3-6E73-4FE3-ACDE-3533185847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0356" name="CasellaDiTesto 8"/>
          <p:cNvSpPr txBox="1">
            <a:spLocks noChangeArrowheads="1"/>
          </p:cNvSpPr>
          <p:nvPr/>
        </p:nvSpPr>
        <p:spPr bwMode="auto">
          <a:xfrm>
            <a:off x="1195388" y="836613"/>
            <a:ext cx="661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</a:rPr>
              <a:t>Schaltwerk Grundeinstellung </a:t>
            </a:r>
          </a:p>
        </p:txBody>
      </p:sp>
      <p:grpSp>
        <p:nvGrpSpPr>
          <p:cNvPr id="4" name="Gruppo 32"/>
          <p:cNvGrpSpPr/>
          <p:nvPr/>
        </p:nvGrpSpPr>
        <p:grpSpPr>
          <a:xfrm>
            <a:off x="8342565" y="3429000"/>
            <a:ext cx="184319" cy="555215"/>
            <a:chOff x="4932040" y="2060848"/>
            <a:chExt cx="288032" cy="720080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0"/>
            <a:tileRect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34" name="Ritaglia angolo stesso lato rettangolo 33"/>
            <p:cNvSpPr/>
            <p:nvPr/>
          </p:nvSpPr>
          <p:spPr>
            <a:xfrm>
              <a:off x="5004048" y="2060848"/>
              <a:ext cx="144016" cy="288032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5" name="Ritaglia angolo stesso lato rettangolo 34"/>
            <p:cNvSpPr/>
            <p:nvPr/>
          </p:nvSpPr>
          <p:spPr>
            <a:xfrm>
              <a:off x="4932040" y="2348880"/>
              <a:ext cx="288032" cy="432048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uppo 35"/>
          <p:cNvGrpSpPr>
            <a:grpSpLocks/>
          </p:cNvGrpSpPr>
          <p:nvPr/>
        </p:nvGrpSpPr>
        <p:grpSpPr bwMode="auto">
          <a:xfrm>
            <a:off x="8310563" y="1984375"/>
            <a:ext cx="255587" cy="1512888"/>
            <a:chOff x="3923928" y="332656"/>
            <a:chExt cx="399961" cy="1961361"/>
          </a:xfrm>
        </p:grpSpPr>
        <p:sp>
          <p:nvSpPr>
            <p:cNvPr id="37" name="Rettangolo arrotondato 36"/>
            <p:cNvSpPr/>
            <p:nvPr/>
          </p:nvSpPr>
          <p:spPr>
            <a:xfrm>
              <a:off x="3923928" y="635196"/>
              <a:ext cx="39748" cy="135628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4244393" y="1538697"/>
              <a:ext cx="39748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" name="Rettangolo arrotondato 38"/>
            <p:cNvSpPr/>
            <p:nvPr/>
          </p:nvSpPr>
          <p:spPr>
            <a:xfrm>
              <a:off x="4284141" y="635196"/>
              <a:ext cx="39748" cy="135628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4000938" y="709287"/>
              <a:ext cx="253392" cy="302539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4000938" y="1614847"/>
              <a:ext cx="253392" cy="302539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2" name="Rettangolo arrotondato 41"/>
            <p:cNvSpPr/>
            <p:nvPr/>
          </p:nvSpPr>
          <p:spPr>
            <a:xfrm>
              <a:off x="3988518" y="332656"/>
              <a:ext cx="39748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Rettangolo arrotondato 42"/>
            <p:cNvSpPr/>
            <p:nvPr/>
          </p:nvSpPr>
          <p:spPr>
            <a:xfrm>
              <a:off x="4244393" y="332656"/>
              <a:ext cx="39748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3988518" y="1538697"/>
              <a:ext cx="39748" cy="7553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00359" name="CasellaDiTesto 18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03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4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25127E-6 L 0.02639 -7.25127E-6 L -0.02327 -7.25127E-6 L 3.88889E-6 -7.25127E-6 Z " pathEditMode="relative" ptsTypes="AA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708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800" dirty="0" err="1" smtClean="0">
                <a:latin typeface="Arial" charset="0"/>
              </a:rPr>
              <a:t>Nach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Einstellung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des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Schaltwerks</a:t>
            </a:r>
            <a:r>
              <a:rPr lang="it-IT" sz="2800" dirty="0" smtClean="0">
                <a:latin typeface="Arial" charset="0"/>
              </a:rPr>
              <a:t> und Umwerfers </a:t>
            </a:r>
            <a:r>
              <a:rPr lang="it-IT" sz="2800" dirty="0" err="1" smtClean="0">
                <a:latin typeface="Arial" charset="0"/>
              </a:rPr>
              <a:t>ist</a:t>
            </a:r>
            <a:r>
              <a:rPr lang="it-IT" sz="2800" dirty="0" smtClean="0">
                <a:latin typeface="Arial" charset="0"/>
              </a:rPr>
              <a:t> es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unumgänglich</a:t>
            </a:r>
            <a:r>
              <a:rPr lang="it-IT" sz="2800" dirty="0" smtClean="0">
                <a:latin typeface="Arial" charset="0"/>
              </a:rPr>
              <a:t>, die </a:t>
            </a:r>
            <a:r>
              <a:rPr lang="it-IT" sz="2800" dirty="0" err="1" smtClean="0">
                <a:latin typeface="Arial" charset="0"/>
              </a:rPr>
              <a:t>Begrenzungsschraube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zu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justieren</a:t>
            </a:r>
            <a:r>
              <a:rPr lang="it-IT" sz="2800" dirty="0" smtClean="0">
                <a:latin typeface="Arial" charset="0"/>
              </a:rPr>
              <a:t>. </a:t>
            </a:r>
            <a:r>
              <a:rPr lang="it-IT" sz="2800" dirty="0" err="1" smtClean="0">
                <a:latin typeface="Arial" charset="0"/>
              </a:rPr>
              <a:t>Hierdurch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wird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sichergestellt</a:t>
            </a:r>
            <a:r>
              <a:rPr lang="it-IT" sz="2800" dirty="0" smtClean="0">
                <a:latin typeface="Arial" charset="0"/>
              </a:rPr>
              <a:t>, das </a:t>
            </a:r>
            <a:r>
              <a:rPr lang="it-IT" sz="2800" dirty="0" err="1" smtClean="0">
                <a:latin typeface="Arial" charset="0"/>
              </a:rPr>
              <a:t>das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Schaltwerk</a:t>
            </a:r>
            <a:r>
              <a:rPr lang="it-IT" sz="2800" dirty="0" smtClean="0">
                <a:latin typeface="Arial" charset="0"/>
              </a:rPr>
              <a:t> die Speichen </a:t>
            </a:r>
            <a:r>
              <a:rPr lang="it-IT" sz="2800" dirty="0" err="1" smtClean="0">
                <a:latin typeface="Arial" charset="0"/>
              </a:rPr>
              <a:t>nicht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berühren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kann</a:t>
            </a:r>
            <a:r>
              <a:rPr lang="it-IT" sz="2800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sz="2400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305633-D9B7-4A8D-B4DF-EB936A7241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1380" name="CasellaDiTesto 8"/>
          <p:cNvSpPr txBox="1">
            <a:spLocks noChangeArrowheads="1"/>
          </p:cNvSpPr>
          <p:nvPr/>
        </p:nvSpPr>
        <p:spPr bwMode="auto">
          <a:xfrm>
            <a:off x="215900" y="836613"/>
            <a:ext cx="8561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Begrenzungsschraube Schaltwerk</a:t>
            </a:r>
          </a:p>
        </p:txBody>
      </p:sp>
      <p:pic>
        <p:nvPicPr>
          <p:cNvPr id="101381" name="Picture 2" descr="C:\Users\Franco.finotello\Documents\EPS\Disegni\IMMAGINI EPS\ASSY_EPS_COMPLETO_16.jpg"/>
          <p:cNvPicPr>
            <a:picLocks noChangeAspect="1" noChangeArrowheads="1"/>
          </p:cNvPicPr>
          <p:nvPr/>
        </p:nvPicPr>
        <p:blipFill>
          <a:blip r:embed="rId2"/>
          <a:srcRect l="25000" t="18954" r="41396" b="2075"/>
          <a:stretch>
            <a:fillRect/>
          </a:stretch>
        </p:blipFill>
        <p:spPr bwMode="auto">
          <a:xfrm>
            <a:off x="6940550" y="1544638"/>
            <a:ext cx="21717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Franco.finotello\Documents\EPS\Disegni\IMMAGINI EPS\ASSY_EPS_COMPLETO_1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22675" t="27595" r="56989" b="31412"/>
          <a:stretch/>
        </p:blipFill>
        <p:spPr bwMode="auto">
          <a:xfrm rot="2294329">
            <a:off x="5138907" y="3696786"/>
            <a:ext cx="2063497" cy="2406851"/>
          </a:xfrm>
          <a:prstGeom prst="ellipse">
            <a:avLst/>
          </a:prstGeom>
          <a:noFill/>
          <a:extLst/>
        </p:spPr>
      </p:pic>
      <p:sp>
        <p:nvSpPr>
          <p:cNvPr id="101383" name="CasellaDiTesto 9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13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5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708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800" smtClean="0">
                <a:latin typeface="Arial" charset="0"/>
              </a:rPr>
              <a:t>Für ein schnelleres Ansprechen des Schaltwerks muss der Abstand zum größten Ritzel eingestellt werden.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800" smtClean="0">
                <a:latin typeface="Arial" charset="0"/>
              </a:rPr>
              <a:t>Die Stellschraube befindet sich an der gleichen Position wie bei den mechanischen Schaltwerken.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BE6881E-460B-4093-BE3D-5B80A45D818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04" name="CasellaDiTesto 8"/>
          <p:cNvSpPr txBox="1">
            <a:spLocks noChangeArrowheads="1"/>
          </p:cNvSpPr>
          <p:nvPr/>
        </p:nvSpPr>
        <p:spPr bwMode="auto">
          <a:xfrm>
            <a:off x="1397000" y="836613"/>
            <a:ext cx="619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Abstand Leitrolle - Ritzel</a:t>
            </a:r>
          </a:p>
        </p:txBody>
      </p:sp>
      <p:pic>
        <p:nvPicPr>
          <p:cNvPr id="102405" name="Picture 2" descr="C:\Users\Franco.finotello\Documents\EPS\Disegni\IMMAGINI EPS\ASSY_EPS_COMPLETO_16sett2011_15.jpg"/>
          <p:cNvPicPr>
            <a:picLocks noChangeAspect="1" noChangeArrowheads="1"/>
          </p:cNvPicPr>
          <p:nvPr/>
        </p:nvPicPr>
        <p:blipFill>
          <a:blip r:embed="rId2"/>
          <a:srcRect l="20930" r="36629"/>
          <a:stretch>
            <a:fillRect/>
          </a:stretch>
        </p:blipFill>
        <p:spPr bwMode="auto">
          <a:xfrm>
            <a:off x="5795963" y="1508125"/>
            <a:ext cx="310673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a destra con strisce 9"/>
          <p:cNvSpPr/>
          <p:nvPr/>
        </p:nvSpPr>
        <p:spPr>
          <a:xfrm rot="20050596">
            <a:off x="5995988" y="4125913"/>
            <a:ext cx="1693862" cy="64770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407" name="CasellaDiTesto 10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24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egnaposto contenuto 1"/>
          <p:cNvSpPr>
            <a:spLocks noGrp="1"/>
          </p:cNvSpPr>
          <p:nvPr>
            <p:ph idx="1"/>
          </p:nvPr>
        </p:nvSpPr>
        <p:spPr>
          <a:xfrm>
            <a:off x="539750" y="3357563"/>
            <a:ext cx="4546600" cy="1108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800" smtClean="0">
                <a:latin typeface="Arial" charset="0"/>
              </a:rPr>
              <a:t>Der Abstand sollte 5 – 7 mm betragen.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D5C745-1ABD-4B02-9A2B-66BC8C4FE14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428" name="CasellaDiTesto 8"/>
          <p:cNvSpPr txBox="1">
            <a:spLocks noChangeArrowheads="1"/>
          </p:cNvSpPr>
          <p:nvPr/>
        </p:nvSpPr>
        <p:spPr bwMode="auto">
          <a:xfrm>
            <a:off x="1397000" y="836613"/>
            <a:ext cx="619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Abstand Leitrolle - Ritzel</a:t>
            </a:r>
          </a:p>
        </p:txBody>
      </p:sp>
      <p:pic>
        <p:nvPicPr>
          <p:cNvPr id="103429" name="Picture 2" descr="C:\Users\Franco.finotello\Documents\EPS\Disegni\disegni da Chiara\Fig.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16088"/>
            <a:ext cx="3532187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CasellaDiTesto 10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34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1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1 48"/>
          <p:cNvCxnSpPr/>
          <p:nvPr/>
        </p:nvCxnSpPr>
        <p:spPr>
          <a:xfrm>
            <a:off x="2076450" y="2198688"/>
            <a:ext cx="0" cy="234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ccia a destra con strisce 49"/>
          <p:cNvSpPr/>
          <p:nvPr/>
        </p:nvSpPr>
        <p:spPr>
          <a:xfrm>
            <a:off x="2076450" y="2452688"/>
            <a:ext cx="182563" cy="47783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364365" y="4529417"/>
            <a:ext cx="161974" cy="15638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1991487" y="4258276"/>
            <a:ext cx="176072" cy="18350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53" name="Gruppo 52"/>
          <p:cNvGrpSpPr>
            <a:grpSpLocks/>
          </p:cNvGrpSpPr>
          <p:nvPr/>
        </p:nvGrpSpPr>
        <p:grpSpPr bwMode="auto">
          <a:xfrm>
            <a:off x="1662113" y="3716338"/>
            <a:ext cx="757237" cy="1441450"/>
            <a:chOff x="2051721" y="488738"/>
            <a:chExt cx="360038" cy="684822"/>
          </a:xfrm>
        </p:grpSpPr>
        <p:sp>
          <p:nvSpPr>
            <p:cNvPr id="54" name="Arco a tutto sesto 53"/>
            <p:cNvSpPr/>
            <p:nvPr/>
          </p:nvSpPr>
          <p:spPr>
            <a:xfrm rot="5400000">
              <a:off x="1747427" y="793032"/>
              <a:ext cx="684822" cy="76234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55" name="Arco a tutto sesto 54"/>
            <p:cNvSpPr/>
            <p:nvPr/>
          </p:nvSpPr>
          <p:spPr>
            <a:xfrm rot="16200000">
              <a:off x="2031231" y="793032"/>
              <a:ext cx="684822" cy="76234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56" name="Figura a mano libera 55"/>
            <p:cNvSpPr/>
            <p:nvPr/>
          </p:nvSpPr>
          <p:spPr>
            <a:xfrm>
              <a:off x="2090215" y="493263"/>
              <a:ext cx="289842" cy="3771"/>
            </a:xfrm>
            <a:custGeom>
              <a:avLst/>
              <a:gdLst>
                <a:gd name="connsiteX0" fmla="*/ 0 w 290286"/>
                <a:gd name="connsiteY0" fmla="*/ 0 h 3628"/>
                <a:gd name="connsiteX1" fmla="*/ 290286 w 290286"/>
                <a:gd name="connsiteY1" fmla="*/ 3628 h 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3628">
                  <a:moveTo>
                    <a:pt x="0" y="0"/>
                  </a:moveTo>
                  <a:lnTo>
                    <a:pt x="290286" y="3628"/>
                  </a:lnTo>
                </a:path>
              </a:pathLst>
            </a:cu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7" name="Connettore 1 56"/>
          <p:cNvCxnSpPr/>
          <p:nvPr/>
        </p:nvCxnSpPr>
        <p:spPr>
          <a:xfrm>
            <a:off x="1433513" y="2187575"/>
            <a:ext cx="0" cy="23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H="1">
            <a:off x="2068513" y="2187575"/>
            <a:ext cx="7937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6677025" y="2243138"/>
            <a:ext cx="0" cy="234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5964899" y="4573295"/>
            <a:ext cx="169054" cy="1520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592021" y="4302154"/>
            <a:ext cx="179141" cy="17911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6034088" y="2232025"/>
            <a:ext cx="0" cy="23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o 62"/>
          <p:cNvGrpSpPr>
            <a:grpSpLocks/>
          </p:cNvGrpSpPr>
          <p:nvPr/>
        </p:nvGrpSpPr>
        <p:grpSpPr bwMode="auto">
          <a:xfrm>
            <a:off x="5891213" y="2217738"/>
            <a:ext cx="531812" cy="1171575"/>
            <a:chOff x="6107542" y="1209675"/>
            <a:chExt cx="531518" cy="1170822"/>
          </a:xfrm>
        </p:grpSpPr>
        <p:sp>
          <p:nvSpPr>
            <p:cNvPr id="64" name="Freccia a destra con strisce 63"/>
            <p:cNvSpPr/>
            <p:nvPr/>
          </p:nvSpPr>
          <p:spPr>
            <a:xfrm>
              <a:off x="6250338" y="1463512"/>
              <a:ext cx="199914" cy="47753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65" name="Connettore 1 64"/>
            <p:cNvCxnSpPr/>
            <p:nvPr/>
          </p:nvCxnSpPr>
          <p:spPr>
            <a:xfrm flipH="1">
              <a:off x="6432799" y="1209675"/>
              <a:ext cx="12693" cy="1170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>
              <a:off x="6107542" y="1468271"/>
              <a:ext cx="531518" cy="4537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flipV="1">
              <a:off x="6107542" y="1487308"/>
              <a:ext cx="531518" cy="4648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69" name="CasellaDiTesto 67"/>
          <p:cNvSpPr txBox="1">
            <a:spLocks noChangeArrowheads="1"/>
          </p:cNvSpPr>
          <p:nvPr/>
        </p:nvSpPr>
        <p:spPr bwMode="auto">
          <a:xfrm>
            <a:off x="539750" y="1403350"/>
            <a:ext cx="1749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sym typeface="Calibri" pitchFamily="34" charset="0"/>
              </a:rPr>
              <a:t>POWER </a:t>
            </a:r>
            <a:r>
              <a:rPr lang="de-DE" b="1" dirty="0" smtClean="0">
                <a:solidFill>
                  <a:prstClr val="black"/>
                </a:solidFill>
                <a:sym typeface="Calibri" pitchFamily="34" charset="0"/>
              </a:rPr>
              <a:t>UNIT V1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 dirty="0">
              <a:solidFill>
                <a:prstClr val="black"/>
              </a:solidFill>
              <a:sym typeface="Calibri" pitchFamily="34" charset="0"/>
            </a:endParaRPr>
          </a:p>
        </p:txBody>
      </p:sp>
      <p:sp>
        <p:nvSpPr>
          <p:cNvPr id="104470" name="CasellaDiTesto 68"/>
          <p:cNvSpPr txBox="1">
            <a:spLocks noChangeArrowheads="1"/>
          </p:cNvSpPr>
          <p:nvPr/>
        </p:nvSpPr>
        <p:spPr bwMode="auto">
          <a:xfrm>
            <a:off x="5715000" y="1403350"/>
            <a:ext cx="210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sym typeface="Calibri" pitchFamily="34" charset="0"/>
              </a:rPr>
              <a:t>POWER UNIT </a:t>
            </a:r>
            <a:r>
              <a:rPr lang="de-DE" b="1" dirty="0" smtClean="0">
                <a:solidFill>
                  <a:prstClr val="black"/>
                </a:solidFill>
                <a:sym typeface="Calibri" pitchFamily="34" charset="0"/>
              </a:rPr>
              <a:t>V2/V3</a:t>
            </a:r>
          </a:p>
        </p:txBody>
      </p:sp>
      <p:sp>
        <p:nvSpPr>
          <p:cNvPr id="70" name="Freccia a destra con strisce 69"/>
          <p:cNvSpPr/>
          <p:nvPr/>
        </p:nvSpPr>
        <p:spPr>
          <a:xfrm>
            <a:off x="1433513" y="2452688"/>
            <a:ext cx="185737" cy="47783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71" name="Connettore 1 70"/>
          <p:cNvCxnSpPr/>
          <p:nvPr/>
        </p:nvCxnSpPr>
        <p:spPr>
          <a:xfrm flipH="1">
            <a:off x="1425575" y="2187575"/>
            <a:ext cx="7938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ccia a destra con strisce 71"/>
          <p:cNvSpPr/>
          <p:nvPr/>
        </p:nvSpPr>
        <p:spPr>
          <a:xfrm>
            <a:off x="6683375" y="2497138"/>
            <a:ext cx="176213" cy="47783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73" name="Connettore 1 72"/>
          <p:cNvCxnSpPr/>
          <p:nvPr/>
        </p:nvCxnSpPr>
        <p:spPr>
          <a:xfrm flipH="1">
            <a:off x="6675438" y="2232025"/>
            <a:ext cx="7937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o 73"/>
          <p:cNvGrpSpPr>
            <a:grpSpLocks/>
          </p:cNvGrpSpPr>
          <p:nvPr/>
        </p:nvGrpSpPr>
        <p:grpSpPr bwMode="auto">
          <a:xfrm>
            <a:off x="6262688" y="3733800"/>
            <a:ext cx="757237" cy="1441450"/>
            <a:chOff x="2051721" y="488738"/>
            <a:chExt cx="360038" cy="684822"/>
          </a:xfrm>
        </p:grpSpPr>
        <p:sp>
          <p:nvSpPr>
            <p:cNvPr id="75" name="Arco a tutto sesto 74"/>
            <p:cNvSpPr/>
            <p:nvPr/>
          </p:nvSpPr>
          <p:spPr>
            <a:xfrm rot="5400000">
              <a:off x="1747427" y="793032"/>
              <a:ext cx="684822" cy="76234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76" name="Arco a tutto sesto 75"/>
            <p:cNvSpPr/>
            <p:nvPr/>
          </p:nvSpPr>
          <p:spPr>
            <a:xfrm rot="16200000">
              <a:off x="2031231" y="793032"/>
              <a:ext cx="684822" cy="76234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2090215" y="493263"/>
              <a:ext cx="289842" cy="3771"/>
            </a:xfrm>
            <a:custGeom>
              <a:avLst/>
              <a:gdLst>
                <a:gd name="connsiteX0" fmla="*/ 0 w 290286"/>
                <a:gd name="connsiteY0" fmla="*/ 0 h 3628"/>
                <a:gd name="connsiteX1" fmla="*/ 290286 w 290286"/>
                <a:gd name="connsiteY1" fmla="*/ 3628 h 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3628">
                  <a:moveTo>
                    <a:pt x="0" y="0"/>
                  </a:moveTo>
                  <a:lnTo>
                    <a:pt x="290286" y="3628"/>
                  </a:lnTo>
                </a:path>
              </a:pathLst>
            </a:cu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CasellaDiTesto 77"/>
          <p:cNvSpPr txBox="1">
            <a:spLocks noChangeArrowheads="1"/>
          </p:cNvSpPr>
          <p:nvPr/>
        </p:nvSpPr>
        <p:spPr bwMode="auto">
          <a:xfrm>
            <a:off x="1042988" y="173990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prstClr val="black"/>
                </a:solidFill>
                <a:sym typeface="Calibri" pitchFamily="34" charset="0"/>
              </a:rPr>
              <a:t>JUSTIERUNG </a:t>
            </a:r>
            <a:br>
              <a:rPr lang="de-DE">
                <a:solidFill>
                  <a:prstClr val="black"/>
                </a:solidFill>
                <a:sym typeface="Calibri" pitchFamily="34" charset="0"/>
              </a:rPr>
            </a:br>
            <a:r>
              <a:rPr lang="de-DE">
                <a:solidFill>
                  <a:prstClr val="black"/>
                </a:solidFill>
                <a:sym typeface="Calibri" pitchFamily="34" charset="0"/>
              </a:rPr>
              <a:t>AUTOMATISCHE ÄNDERUNG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80" name="CasellaDiTesto 79"/>
          <p:cNvSpPr txBox="1">
            <a:spLocks noChangeArrowheads="1"/>
          </p:cNvSpPr>
          <p:nvPr/>
        </p:nvSpPr>
        <p:spPr bwMode="auto">
          <a:xfrm>
            <a:off x="5724525" y="1739900"/>
            <a:ext cx="343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prstClr val="black"/>
                </a:solidFill>
                <a:sym typeface="Calibri" pitchFamily="34" charset="0"/>
              </a:rPr>
              <a:t>JUSTIERUNG </a:t>
            </a:r>
            <a:br>
              <a:rPr lang="de-DE">
                <a:solidFill>
                  <a:prstClr val="black"/>
                </a:solidFill>
                <a:sym typeface="Calibri" pitchFamily="34" charset="0"/>
              </a:rPr>
            </a:br>
            <a:r>
              <a:rPr lang="de-DE">
                <a:solidFill>
                  <a:prstClr val="black"/>
                </a:solidFill>
                <a:sym typeface="Calibri" pitchFamily="34" charset="0"/>
              </a:rPr>
              <a:t>KEINE AUTOMATISCHE ÄNDERUNG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104480" name="CasellaDiTesto 82"/>
          <p:cNvSpPr txBox="1">
            <a:spLocks noChangeArrowheads="1"/>
          </p:cNvSpPr>
          <p:nvPr/>
        </p:nvSpPr>
        <p:spPr bwMode="auto">
          <a:xfrm>
            <a:off x="2749550" y="115888"/>
            <a:ext cx="181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Einstellung</a:t>
            </a:r>
          </a:p>
        </p:txBody>
      </p:sp>
    </p:spTree>
    <p:extLst>
      <p:ext uri="{BB962C8B-B14F-4D97-AF65-F5344CB8AC3E}">
        <p14:creationId xmlns:p14="http://schemas.microsoft.com/office/powerpoint/2010/main" val="14424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1372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87E-6 L 0.02031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87E-6 L 0.0203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1372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87E-6 L 0.02031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7B3C8A4-E315-49C5-BCF5-0E3E5485D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5475" name="CasellaDiTesto 8"/>
          <p:cNvSpPr txBox="1">
            <a:spLocks noChangeArrowheads="1"/>
          </p:cNvSpPr>
          <p:nvPr/>
        </p:nvSpPr>
        <p:spPr bwMode="auto">
          <a:xfrm>
            <a:off x="0" y="877888"/>
            <a:ext cx="896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Umwerfer Grundeinstellung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23850" y="1544638"/>
            <a:ext cx="54721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1. Umwerfer auf das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kleine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Kettenrad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 und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Schaltwerk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 auf das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größte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Ritzel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it-IT" sz="3000" b="1" dirty="0" err="1">
                <a:solidFill>
                  <a:prstClr val="black"/>
                </a:solidFill>
                <a:latin typeface="Arial" charset="0"/>
              </a:rPr>
              <a:t>positionieren</a:t>
            </a:r>
            <a:r>
              <a:rPr lang="it-IT" sz="3000" b="1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724568" y="5008984"/>
            <a:ext cx="503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06214" y="4833156"/>
            <a:ext cx="80392" cy="1088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163300" y="4869160"/>
            <a:ext cx="72008" cy="10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312002" y="4905164"/>
            <a:ext cx="63624" cy="944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452320" y="4941168"/>
            <a:ext cx="55240" cy="872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84254" y="4977172"/>
            <a:ext cx="63624" cy="8004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857512" y="4792960"/>
            <a:ext cx="72008" cy="11688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708810" y="4756956"/>
            <a:ext cx="72008" cy="12409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560108" y="4720952"/>
            <a:ext cx="72008" cy="13129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411406" y="4684948"/>
            <a:ext cx="72008" cy="1384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262704" y="4648944"/>
            <a:ext cx="72008" cy="14569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2" name="Gruppo 24"/>
          <p:cNvGrpSpPr>
            <a:grpSpLocks/>
          </p:cNvGrpSpPr>
          <p:nvPr/>
        </p:nvGrpSpPr>
        <p:grpSpPr bwMode="auto">
          <a:xfrm>
            <a:off x="7018338" y="3690938"/>
            <a:ext cx="217487" cy="1066800"/>
            <a:chOff x="3923928" y="332656"/>
            <a:chExt cx="399961" cy="1961361"/>
          </a:xfrm>
        </p:grpSpPr>
        <p:sp>
          <p:nvSpPr>
            <p:cNvPr id="26" name="Rettangolo arrotondato 25"/>
            <p:cNvSpPr/>
            <p:nvPr/>
          </p:nvSpPr>
          <p:spPr>
            <a:xfrm>
              <a:off x="3923928" y="633280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4245065" y="1540994"/>
              <a:ext cx="3795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4283017" y="633280"/>
              <a:ext cx="40872" cy="136011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002752" y="709166"/>
              <a:ext cx="251071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002752" y="1613961"/>
              <a:ext cx="251071" cy="30354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3988155" y="332656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4245065" y="332656"/>
              <a:ext cx="3795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" name="Rettangolo arrotondato 32"/>
            <p:cNvSpPr/>
            <p:nvPr/>
          </p:nvSpPr>
          <p:spPr>
            <a:xfrm>
              <a:off x="3988155" y="1540994"/>
              <a:ext cx="40872" cy="7530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6890409" y="1826449"/>
            <a:ext cx="72008" cy="10801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7178441" y="1718437"/>
            <a:ext cx="63624" cy="1296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" name="Gruppo 35"/>
          <p:cNvGrpSpPr>
            <a:grpSpLocks/>
          </p:cNvGrpSpPr>
          <p:nvPr/>
        </p:nvGrpSpPr>
        <p:grpSpPr bwMode="auto">
          <a:xfrm>
            <a:off x="7034213" y="1574800"/>
            <a:ext cx="360362" cy="684213"/>
            <a:chOff x="2051721" y="488738"/>
            <a:chExt cx="360038" cy="684822"/>
          </a:xfrm>
        </p:grpSpPr>
        <p:sp>
          <p:nvSpPr>
            <p:cNvPr id="37" name="Arco a tutto sesto 36"/>
            <p:cNvSpPr/>
            <p:nvPr/>
          </p:nvSpPr>
          <p:spPr>
            <a:xfrm rot="5400000">
              <a:off x="1747375" y="793084"/>
              <a:ext cx="684822" cy="76131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" name="Arco a tutto sesto 37"/>
            <p:cNvSpPr/>
            <p:nvPr/>
          </p:nvSpPr>
          <p:spPr>
            <a:xfrm rot="16200000">
              <a:off x="2031282" y="793084"/>
              <a:ext cx="684822" cy="76131"/>
            </a:xfrm>
            <a:prstGeom prst="blockArc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" name="Figura a mano libera 38"/>
            <p:cNvSpPr/>
            <p:nvPr/>
          </p:nvSpPr>
          <p:spPr>
            <a:xfrm>
              <a:off x="2089787" y="493505"/>
              <a:ext cx="290251" cy="3178"/>
            </a:xfrm>
            <a:custGeom>
              <a:avLst/>
              <a:gdLst>
                <a:gd name="connsiteX0" fmla="*/ 0 w 290286"/>
                <a:gd name="connsiteY0" fmla="*/ 0 h 3628"/>
                <a:gd name="connsiteX1" fmla="*/ 290286 w 290286"/>
                <a:gd name="connsiteY1" fmla="*/ 3628 h 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3628">
                  <a:moveTo>
                    <a:pt x="0" y="0"/>
                  </a:moveTo>
                  <a:lnTo>
                    <a:pt x="290286" y="3628"/>
                  </a:lnTo>
                </a:path>
              </a:pathLst>
            </a:cu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05518" name="CasellaDiTesto 39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55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4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3142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9028 -0.0423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00" y="-2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contenuto 1"/>
          <p:cNvSpPr>
            <a:spLocks noGrp="1"/>
          </p:cNvSpPr>
          <p:nvPr>
            <p:ph idx="1"/>
          </p:nvPr>
        </p:nvSpPr>
        <p:spPr>
          <a:xfrm>
            <a:off x="457200" y="2252663"/>
            <a:ext cx="7210425" cy="3984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it-IT" dirty="0" smtClean="0">
                <a:latin typeface="Arial" charset="0"/>
              </a:rPr>
              <a:t>2. </a:t>
            </a:r>
            <a:r>
              <a:rPr lang="it-IT" dirty="0" err="1" smtClean="0">
                <a:latin typeface="Arial" charset="0"/>
              </a:rPr>
              <a:t>Gleichzeitig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beide</a:t>
            </a:r>
            <a:r>
              <a:rPr lang="it-IT" dirty="0" smtClean="0">
                <a:latin typeface="Arial" charset="0"/>
              </a:rPr>
              <a:t> MODE </a:t>
            </a:r>
            <a:r>
              <a:rPr lang="it-IT" dirty="0" err="1" smtClean="0">
                <a:latin typeface="Arial" charset="0"/>
              </a:rPr>
              <a:t>Tasten</a:t>
            </a:r>
            <a:r>
              <a:rPr lang="it-IT" dirty="0" smtClean="0">
                <a:latin typeface="Arial" charset="0"/>
              </a:rPr>
              <a:t> bis die LED </a:t>
            </a:r>
            <a:r>
              <a:rPr lang="it-IT" dirty="0" err="1" smtClean="0">
                <a:latin typeface="Arial" charset="0"/>
              </a:rPr>
              <a:t>am</a:t>
            </a:r>
            <a:r>
              <a:rPr lang="it-IT" dirty="0" smtClean="0">
                <a:latin typeface="Arial" charset="0"/>
              </a:rPr>
              <a:t> Interface </a:t>
            </a:r>
            <a:r>
              <a:rPr lang="it-IT" dirty="0" err="1" smtClean="0">
                <a:latin typeface="Arial" charset="0"/>
              </a:rPr>
              <a:t>blau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leuchtet</a:t>
            </a:r>
            <a:r>
              <a:rPr lang="it-IT" dirty="0" smtClean="0">
                <a:latin typeface="Arial" charset="0"/>
              </a:rPr>
              <a:t> (</a:t>
            </a:r>
            <a:r>
              <a:rPr lang="it-IT" dirty="0" err="1" smtClean="0">
                <a:latin typeface="Arial" charset="0"/>
              </a:rPr>
              <a:t>etwa</a:t>
            </a:r>
            <a:r>
              <a:rPr lang="it-IT" dirty="0" smtClean="0">
                <a:latin typeface="Arial" charset="0"/>
              </a:rPr>
              <a:t> 6 </a:t>
            </a:r>
            <a:r>
              <a:rPr lang="it-IT" dirty="0" err="1" smtClean="0">
                <a:latin typeface="Arial" charset="0"/>
              </a:rPr>
              <a:t>Sekunden</a:t>
            </a:r>
            <a:r>
              <a:rPr lang="it-IT" dirty="0" smtClean="0">
                <a:latin typeface="Arial" charset="0"/>
              </a:rPr>
              <a:t>). </a:t>
            </a:r>
            <a:r>
              <a:rPr lang="it-IT" dirty="0" err="1" smtClean="0">
                <a:latin typeface="Arial" charset="0"/>
              </a:rPr>
              <a:t>Sie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befinden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sich</a:t>
            </a:r>
            <a:r>
              <a:rPr lang="it-IT" dirty="0" smtClean="0">
                <a:latin typeface="Arial" charset="0"/>
              </a:rPr>
              <a:t> nun </a:t>
            </a:r>
            <a:r>
              <a:rPr lang="it-IT" dirty="0" err="1" smtClean="0">
                <a:latin typeface="Arial" charset="0"/>
              </a:rPr>
              <a:t>im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Einstellmodus</a:t>
            </a:r>
            <a:r>
              <a:rPr lang="it-IT" dirty="0" smtClean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933FA-9ECC-449A-BF18-E36CF30DF3F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908925" y="2527300"/>
            <a:ext cx="415925" cy="4143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6501" name="CasellaDiTesto 8"/>
          <p:cNvSpPr txBox="1">
            <a:spLocks noChangeArrowheads="1"/>
          </p:cNvSpPr>
          <p:nvPr/>
        </p:nvSpPr>
        <p:spPr bwMode="auto">
          <a:xfrm>
            <a:off x="179388" y="836613"/>
            <a:ext cx="896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Umwerfer Grundeinstellung</a:t>
            </a:r>
          </a:p>
        </p:txBody>
      </p:sp>
      <p:sp>
        <p:nvSpPr>
          <p:cNvPr id="106503" name="CasellaDiTesto 11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65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252663"/>
            <a:ext cx="7210425" cy="3984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3000" dirty="0" smtClean="0">
                <a:latin typeface="Arial" charset="0"/>
              </a:rPr>
              <a:t>3. Position </a:t>
            </a:r>
            <a:r>
              <a:rPr lang="it-IT" sz="3000" dirty="0" err="1" smtClean="0">
                <a:latin typeface="Arial" charset="0"/>
              </a:rPr>
              <a:t>einstellen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durch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Betätigung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der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Hebel</a:t>
            </a:r>
            <a:r>
              <a:rPr lang="it-IT" sz="3000" dirty="0" smtClean="0">
                <a:latin typeface="Arial" charset="0"/>
              </a:rPr>
              <a:t> 2 und/</a:t>
            </a:r>
            <a:r>
              <a:rPr lang="it-IT" sz="3000" dirty="0" err="1" smtClean="0">
                <a:latin typeface="Arial" charset="0"/>
              </a:rPr>
              <a:t>oder</a:t>
            </a:r>
            <a:r>
              <a:rPr lang="it-IT" sz="3000" dirty="0" smtClean="0">
                <a:latin typeface="Arial" charset="0"/>
              </a:rPr>
              <a:t> 3 bis </a:t>
            </a:r>
            <a:r>
              <a:rPr lang="it-IT" sz="3000" dirty="0" err="1" smtClean="0">
                <a:latin typeface="Arial" charset="0"/>
              </a:rPr>
              <a:t>der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Abstand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zwischen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Ketten</a:t>
            </a:r>
            <a:r>
              <a:rPr lang="it-IT" sz="3000" dirty="0" smtClean="0">
                <a:latin typeface="Arial" charset="0"/>
              </a:rPr>
              <a:t> und </a:t>
            </a:r>
            <a:r>
              <a:rPr lang="it-IT" sz="3000" dirty="0" err="1" smtClean="0">
                <a:latin typeface="Arial" charset="0"/>
              </a:rPr>
              <a:t>Leitblech</a:t>
            </a:r>
            <a:r>
              <a:rPr lang="it-IT" sz="3000" dirty="0" smtClean="0">
                <a:latin typeface="Arial" charset="0"/>
              </a:rPr>
              <a:t> 0,5 mm </a:t>
            </a:r>
            <a:r>
              <a:rPr lang="it-IT" sz="3000" dirty="0" err="1" smtClean="0">
                <a:latin typeface="Arial" charset="0"/>
              </a:rPr>
              <a:t>beträgt</a:t>
            </a:r>
            <a:r>
              <a:rPr lang="it-IT" sz="3000" dirty="0" smtClean="0">
                <a:latin typeface="Arial" charset="0"/>
              </a:rPr>
              <a:t> (</a:t>
            </a:r>
            <a:r>
              <a:rPr lang="it-IT" sz="3000" dirty="0" err="1" smtClean="0">
                <a:latin typeface="Arial" charset="0"/>
              </a:rPr>
              <a:t>gegebenenfalls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Fühlerlehre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benutzen</a:t>
            </a:r>
            <a:r>
              <a:rPr lang="it-IT" sz="3000" dirty="0" smtClean="0">
                <a:latin typeface="Arial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3000" dirty="0" smtClean="0">
                <a:latin typeface="Arial" charset="0"/>
              </a:rPr>
              <a:t>4. </a:t>
            </a:r>
            <a:r>
              <a:rPr lang="it-IT" sz="2800" dirty="0" err="1" smtClean="0">
                <a:latin typeface="Arial" charset="0"/>
              </a:rPr>
              <a:t>Ein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kurzer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Druck</a:t>
            </a:r>
            <a:r>
              <a:rPr lang="it-IT" sz="2800" dirty="0" smtClean="0">
                <a:latin typeface="Arial" charset="0"/>
              </a:rPr>
              <a:t> auf </a:t>
            </a:r>
            <a:r>
              <a:rPr lang="it-IT" sz="2800" dirty="0" err="1" smtClean="0">
                <a:latin typeface="Arial" charset="0"/>
              </a:rPr>
              <a:t>eine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der</a:t>
            </a:r>
            <a:r>
              <a:rPr lang="it-IT" sz="2800" dirty="0" smtClean="0">
                <a:latin typeface="Arial" charset="0"/>
              </a:rPr>
              <a:t> MODE-</a:t>
            </a:r>
            <a:r>
              <a:rPr lang="it-IT" sz="2800" dirty="0" err="1" smtClean="0">
                <a:latin typeface="Arial" charset="0"/>
              </a:rPr>
              <a:t>Tasten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speichert</a:t>
            </a:r>
            <a:r>
              <a:rPr lang="it-IT" sz="2800" dirty="0" smtClean="0">
                <a:latin typeface="Arial" charset="0"/>
              </a:rPr>
              <a:t> die Position und </a:t>
            </a:r>
            <a:r>
              <a:rPr lang="it-IT" sz="2800" dirty="0" err="1" smtClean="0">
                <a:latin typeface="Arial" charset="0"/>
              </a:rPr>
              <a:t>schließt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den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Vorgang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bei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der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externen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PU </a:t>
            </a:r>
            <a:r>
              <a:rPr lang="it-IT" sz="2800" dirty="0" smtClean="0">
                <a:latin typeface="Arial" charset="0"/>
              </a:rPr>
              <a:t>ab. </a:t>
            </a:r>
            <a:endParaRPr lang="it-IT" sz="3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3000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1A87FF-9175-4159-A859-43197D1A56C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7523" name="CasellaDiTesto 8"/>
          <p:cNvSpPr txBox="1">
            <a:spLocks noChangeArrowheads="1"/>
          </p:cNvSpPr>
          <p:nvPr/>
        </p:nvSpPr>
        <p:spPr bwMode="auto">
          <a:xfrm>
            <a:off x="179388" y="836613"/>
            <a:ext cx="896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Umwerfer Grundeinstellung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891463" y="4581525"/>
            <a:ext cx="433387" cy="431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4" name="Gruppo 68"/>
          <p:cNvGrpSpPr/>
          <p:nvPr/>
        </p:nvGrpSpPr>
        <p:grpSpPr>
          <a:xfrm>
            <a:off x="8434583" y="2619525"/>
            <a:ext cx="313881" cy="1282428"/>
            <a:chOff x="3923928" y="332656"/>
            <a:chExt cx="549775" cy="1872208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13" name="Rettangolo arrotondato 12"/>
            <p:cNvSpPr/>
            <p:nvPr/>
          </p:nvSpPr>
          <p:spPr>
            <a:xfrm>
              <a:off x="3995936" y="620688"/>
              <a:ext cx="45719" cy="1296144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4427984" y="1484784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4355976" y="620688"/>
              <a:ext cx="45719" cy="1296144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067944" y="692696"/>
              <a:ext cx="288032" cy="288032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067944" y="1556792"/>
              <a:ext cx="288032" cy="288032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3923928" y="332656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4427984" y="332656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3923928" y="1484784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23" name="Arco a tutto sesto 22"/>
          <p:cNvSpPr/>
          <p:nvPr/>
        </p:nvSpPr>
        <p:spPr>
          <a:xfrm rot="5400000">
            <a:off x="7069137" y="2833688"/>
            <a:ext cx="2119313" cy="141288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7527" name="CasellaDiTesto 17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75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6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1875 0.00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00" y="20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55788"/>
            <a:ext cx="6635750" cy="42370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400" dirty="0" smtClean="0">
                <a:latin typeface="Arial" charset="0"/>
              </a:rPr>
              <a:t>5. Bei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der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internen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PU V2/V3 </a:t>
            </a:r>
            <a:r>
              <a:rPr lang="it-IT" sz="2400" dirty="0" err="1" smtClean="0">
                <a:latin typeface="Arial" charset="0"/>
              </a:rPr>
              <a:t>kann</a:t>
            </a:r>
            <a:r>
              <a:rPr lang="it-IT" sz="2400" dirty="0" smtClean="0">
                <a:latin typeface="Arial" charset="0"/>
              </a:rPr>
              <a:t> die </a:t>
            </a:r>
            <a:r>
              <a:rPr lang="it-IT" sz="2400" dirty="0" err="1" smtClean="0">
                <a:latin typeface="Arial" charset="0"/>
              </a:rPr>
              <a:t>äußere</a:t>
            </a:r>
            <a:r>
              <a:rPr lang="it-IT" sz="2400" dirty="0" smtClean="0">
                <a:latin typeface="Arial" charset="0"/>
              </a:rPr>
              <a:t> Position </a:t>
            </a:r>
            <a:r>
              <a:rPr lang="it-IT" sz="2400" dirty="0" err="1" smtClean="0">
                <a:latin typeface="Arial" charset="0"/>
              </a:rPr>
              <a:t>seperat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eingestellt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werden.Dazu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schwersten</a:t>
            </a:r>
            <a:r>
              <a:rPr lang="it-IT" sz="2400" dirty="0" smtClean="0">
                <a:latin typeface="Arial" charset="0"/>
              </a:rPr>
              <a:t> Gang </a:t>
            </a:r>
            <a:r>
              <a:rPr lang="it-IT" sz="2400" dirty="0" err="1" smtClean="0">
                <a:latin typeface="Arial" charset="0"/>
              </a:rPr>
              <a:t>einlegen</a:t>
            </a:r>
            <a:r>
              <a:rPr lang="it-IT" sz="2400" dirty="0" smtClean="0">
                <a:latin typeface="Arial" charset="0"/>
              </a:rPr>
              <a:t> und </a:t>
            </a:r>
            <a:r>
              <a:rPr lang="it-IT" sz="2400" dirty="0" err="1" smtClean="0">
                <a:latin typeface="Arial" charset="0"/>
              </a:rPr>
              <a:t>danach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nur</a:t>
            </a:r>
            <a:r>
              <a:rPr lang="it-IT" sz="2400" dirty="0" smtClean="0">
                <a:latin typeface="Arial" charset="0"/>
              </a:rPr>
              <a:t> die </a:t>
            </a:r>
            <a:r>
              <a:rPr lang="it-IT" sz="2400" dirty="0" err="1" smtClean="0">
                <a:latin typeface="Arial" charset="0"/>
              </a:rPr>
              <a:t>linke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Modetaste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drücken</a:t>
            </a:r>
            <a:r>
              <a:rPr lang="it-IT" sz="2400" dirty="0" smtClean="0">
                <a:latin typeface="Arial" charset="0"/>
              </a:rPr>
              <a:t> bis das Interface </a:t>
            </a:r>
            <a:r>
              <a:rPr lang="it-IT" sz="2400" dirty="0" err="1" smtClean="0">
                <a:latin typeface="Arial" charset="0"/>
              </a:rPr>
              <a:t>violet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leuchtet</a:t>
            </a:r>
            <a:r>
              <a:rPr lang="it-IT" sz="2400" dirty="0" smtClean="0">
                <a:latin typeface="Arial" charset="0"/>
              </a:rPr>
              <a:t>.  </a:t>
            </a:r>
            <a:r>
              <a:rPr lang="it-IT" sz="2400" dirty="0" err="1" smtClean="0">
                <a:latin typeface="Arial" charset="0"/>
              </a:rPr>
              <a:t>Der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Vorgang</a:t>
            </a:r>
            <a:r>
              <a:rPr lang="it-IT" sz="2400" dirty="0" smtClean="0">
                <a:latin typeface="Arial" charset="0"/>
              </a:rPr>
              <a:t> ( </a:t>
            </a:r>
            <a:r>
              <a:rPr lang="it-IT" sz="2400" dirty="0" err="1" smtClean="0">
                <a:latin typeface="Arial" charset="0"/>
              </a:rPr>
              <a:t>Hebel</a:t>
            </a:r>
            <a:r>
              <a:rPr lang="it-IT" sz="2400" dirty="0" smtClean="0">
                <a:latin typeface="Arial" charset="0"/>
              </a:rPr>
              <a:t> 2/3 ) </a:t>
            </a:r>
            <a:r>
              <a:rPr lang="it-IT" sz="2400" dirty="0" err="1" smtClean="0">
                <a:latin typeface="Arial" charset="0"/>
              </a:rPr>
              <a:t>läuft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nach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dem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gleichen</a:t>
            </a:r>
            <a:r>
              <a:rPr lang="it-IT" sz="2400" dirty="0" smtClean="0">
                <a:latin typeface="Arial" charset="0"/>
              </a:rPr>
              <a:t> Schema </a:t>
            </a:r>
            <a:r>
              <a:rPr lang="it-IT" sz="2400" dirty="0" err="1" smtClean="0">
                <a:latin typeface="Arial" charset="0"/>
              </a:rPr>
              <a:t>wie</a:t>
            </a:r>
            <a:r>
              <a:rPr lang="it-IT" sz="2400" dirty="0" smtClean="0">
                <a:latin typeface="Arial" charset="0"/>
              </a:rPr>
              <a:t> bei </a:t>
            </a:r>
            <a:r>
              <a:rPr lang="it-IT" sz="2400" dirty="0" err="1" smtClean="0">
                <a:latin typeface="Arial" charset="0"/>
              </a:rPr>
              <a:t>der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inneren</a:t>
            </a:r>
            <a:r>
              <a:rPr lang="it-IT" sz="2400" dirty="0" smtClean="0">
                <a:latin typeface="Arial" charset="0"/>
              </a:rPr>
              <a:t> Position ab.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400" dirty="0" smtClean="0">
                <a:latin typeface="Arial" charset="0"/>
              </a:rPr>
              <a:t>6. </a:t>
            </a:r>
            <a:r>
              <a:rPr lang="it-IT" sz="2400" dirty="0" err="1" smtClean="0">
                <a:latin typeface="Arial" charset="0"/>
              </a:rPr>
              <a:t>Ein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kurzer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Druck</a:t>
            </a:r>
            <a:r>
              <a:rPr lang="it-IT" sz="2400" dirty="0" smtClean="0">
                <a:latin typeface="Arial" charset="0"/>
              </a:rPr>
              <a:t> auf </a:t>
            </a:r>
            <a:r>
              <a:rPr lang="it-IT" sz="2400" dirty="0" err="1" smtClean="0">
                <a:latin typeface="Arial" charset="0"/>
              </a:rPr>
              <a:t>eine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der</a:t>
            </a:r>
            <a:r>
              <a:rPr lang="it-IT" sz="2400" dirty="0" smtClean="0">
                <a:latin typeface="Arial" charset="0"/>
              </a:rPr>
              <a:t> MODE-</a:t>
            </a:r>
            <a:r>
              <a:rPr lang="it-IT" sz="2400" dirty="0" err="1" smtClean="0">
                <a:latin typeface="Arial" charset="0"/>
              </a:rPr>
              <a:t>Tasten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speichert</a:t>
            </a:r>
            <a:r>
              <a:rPr lang="it-IT" sz="2400" dirty="0" smtClean="0">
                <a:latin typeface="Arial" charset="0"/>
              </a:rPr>
              <a:t> die Position und </a:t>
            </a:r>
            <a:r>
              <a:rPr lang="it-IT" sz="2400" dirty="0" err="1" smtClean="0">
                <a:latin typeface="Arial" charset="0"/>
              </a:rPr>
              <a:t>schließt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den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Einstellmodus</a:t>
            </a:r>
            <a:endParaRPr lang="it-IT" sz="24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7D606A7-007B-4654-BCC7-445155DC3CD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8548" name="CasellaDiTesto 8"/>
          <p:cNvSpPr txBox="1">
            <a:spLocks noChangeArrowheads="1"/>
          </p:cNvSpPr>
          <p:nvPr/>
        </p:nvSpPr>
        <p:spPr bwMode="auto">
          <a:xfrm>
            <a:off x="1268413" y="836613"/>
            <a:ext cx="6249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1F497D"/>
                </a:solidFill>
              </a:rPr>
              <a:t>Umwerfer </a:t>
            </a:r>
            <a:r>
              <a:rPr lang="it-IT" sz="4000" b="1" dirty="0" err="1">
                <a:solidFill>
                  <a:srgbClr val="1F497D"/>
                </a:solidFill>
              </a:rPr>
              <a:t>Grundeinstellung</a:t>
            </a:r>
            <a:r>
              <a:rPr lang="it-IT" sz="4000" b="1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108550" name="CasellaDiTesto 32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85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916833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05273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Unter </a:t>
            </a:r>
            <a:r>
              <a:rPr lang="de-DE" sz="2400" dirty="0" smtClean="0">
                <a:solidFill>
                  <a:prstClr val="black"/>
                </a:solidFill>
                <a:hlinkClick r:id="rId2"/>
              </a:rPr>
              <a:t>www.campagnolo.com/DE/de/Unterstuetzung/support#tutorial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Finden sie alle Montage und Einstellvideos für EPS, </a:t>
            </a:r>
            <a:r>
              <a:rPr lang="de-DE" sz="2400" dirty="0" err="1" smtClean="0">
                <a:solidFill>
                  <a:prstClr val="black"/>
                </a:solidFill>
              </a:rPr>
              <a:t>mech</a:t>
            </a:r>
            <a:r>
              <a:rPr lang="de-DE" sz="2400" dirty="0" smtClean="0">
                <a:solidFill>
                  <a:prstClr val="black"/>
                </a:solidFill>
              </a:rPr>
              <a:t>. Gruppen und Laufräder.</a:t>
            </a: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Und unter</a:t>
            </a:r>
          </a:p>
          <a:p>
            <a:r>
              <a:rPr lang="de-DE" sz="2400" dirty="0" smtClean="0">
                <a:solidFill>
                  <a:prstClr val="black"/>
                </a:solidFill>
                <a:hlinkClick r:id="rId3"/>
              </a:rPr>
              <a:t>www.campagnolo.com/DE/de/Unterstuetzung/download?td=4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Alle techn. Handbücher als PDF für Montage und Einstellung für EPS, </a:t>
            </a:r>
            <a:r>
              <a:rPr lang="de-DE" sz="2400" dirty="0" err="1" smtClean="0">
                <a:solidFill>
                  <a:prstClr val="black"/>
                </a:solidFill>
              </a:rPr>
              <a:t>mech</a:t>
            </a:r>
            <a:r>
              <a:rPr lang="de-DE" sz="2400" dirty="0" smtClean="0">
                <a:solidFill>
                  <a:prstClr val="black"/>
                </a:solidFill>
              </a:rPr>
              <a:t>. Gruppen und Laufräder.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4849"/>
            <a:ext cx="54260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egnaposto contenuto 1"/>
          <p:cNvSpPr>
            <a:spLocks noGrp="1"/>
          </p:cNvSpPr>
          <p:nvPr>
            <p:ph idx="1"/>
          </p:nvPr>
        </p:nvSpPr>
        <p:spPr>
          <a:xfrm>
            <a:off x="1403350" y="1600200"/>
            <a:ext cx="7416800" cy="3629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2800" dirty="0" err="1" smtClean="0">
                <a:latin typeface="Arial" charset="0"/>
              </a:rPr>
              <a:t>Wird</a:t>
            </a:r>
            <a:r>
              <a:rPr lang="it-IT" sz="2800" dirty="0" smtClean="0">
                <a:latin typeface="Arial" charset="0"/>
              </a:rPr>
              <a:t> die </a:t>
            </a:r>
            <a:r>
              <a:rPr lang="it-IT" sz="2800" dirty="0" err="1" smtClean="0">
                <a:latin typeface="Arial" charset="0"/>
              </a:rPr>
              <a:t>Speicherung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der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Einstellung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durch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betätigen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der</a:t>
            </a:r>
            <a:r>
              <a:rPr lang="it-IT" sz="2800" dirty="0" smtClean="0">
                <a:latin typeface="Arial" charset="0"/>
              </a:rPr>
              <a:t> MODE-Taste </a:t>
            </a:r>
            <a:r>
              <a:rPr lang="it-IT" sz="2800" dirty="0" err="1" smtClean="0">
                <a:latin typeface="Arial" charset="0"/>
              </a:rPr>
              <a:t>nicht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durchgeführt</a:t>
            </a:r>
            <a:r>
              <a:rPr lang="it-IT" sz="2800" dirty="0" smtClean="0">
                <a:latin typeface="Arial" charset="0"/>
              </a:rPr>
              <a:t>, </a:t>
            </a:r>
            <a:r>
              <a:rPr lang="it-IT" sz="2800" dirty="0" err="1" smtClean="0">
                <a:latin typeface="Arial" charset="0"/>
              </a:rPr>
              <a:t>verbleibt</a:t>
            </a:r>
            <a:r>
              <a:rPr lang="it-IT" sz="2800" dirty="0" smtClean="0">
                <a:latin typeface="Arial" charset="0"/>
              </a:rPr>
              <a:t> das System </a:t>
            </a:r>
            <a:r>
              <a:rPr lang="it-IT" sz="2800" dirty="0" err="1" smtClean="0">
                <a:latin typeface="Arial" charset="0"/>
              </a:rPr>
              <a:t>im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Einstellmodus</a:t>
            </a:r>
            <a:r>
              <a:rPr lang="it-IT" sz="2800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800" dirty="0" err="1" smtClean="0">
                <a:latin typeface="Arial" charset="0"/>
              </a:rPr>
              <a:t>Schaltwerk</a:t>
            </a:r>
            <a:r>
              <a:rPr lang="it-IT" sz="2800" dirty="0" smtClean="0">
                <a:latin typeface="Arial" charset="0"/>
              </a:rPr>
              <a:t> und Umwerfer </a:t>
            </a:r>
            <a:r>
              <a:rPr lang="it-IT" sz="2800" dirty="0" err="1" smtClean="0">
                <a:latin typeface="Arial" charset="0"/>
              </a:rPr>
              <a:t>bewegen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sich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kontinuierlich</a:t>
            </a:r>
            <a:r>
              <a:rPr lang="it-IT" sz="2800" dirty="0" smtClean="0">
                <a:latin typeface="Arial" charset="0"/>
              </a:rPr>
              <a:t>, </a:t>
            </a:r>
            <a:r>
              <a:rPr lang="it-IT" sz="2800" dirty="0" err="1" smtClean="0">
                <a:latin typeface="Arial" charset="0"/>
              </a:rPr>
              <a:t>nicht</a:t>
            </a:r>
            <a:r>
              <a:rPr lang="it-IT" sz="2800" dirty="0" smtClean="0">
                <a:latin typeface="Arial" charset="0"/>
              </a:rPr>
              <a:t> in </a:t>
            </a:r>
            <a:r>
              <a:rPr lang="it-IT" sz="2800" dirty="0" err="1" smtClean="0">
                <a:latin typeface="Arial" charset="0"/>
              </a:rPr>
              <a:t>Schritten</a:t>
            </a:r>
            <a:r>
              <a:rPr lang="it-IT" sz="2800" dirty="0" smtClean="0">
                <a:latin typeface="Arial" charset="0"/>
              </a:rPr>
              <a:t>, </a:t>
            </a:r>
            <a:r>
              <a:rPr lang="it-IT" sz="2800" dirty="0" err="1" smtClean="0">
                <a:latin typeface="Arial" charset="0"/>
              </a:rPr>
              <a:t>wie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im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Betriebsmodus</a:t>
            </a:r>
            <a:r>
              <a:rPr lang="it-IT" sz="2800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800" dirty="0" smtClean="0">
                <a:latin typeface="Arial" charset="0"/>
              </a:rPr>
              <a:t>Es </a:t>
            </a:r>
            <a:r>
              <a:rPr lang="it-IT" sz="2800" dirty="0" err="1" smtClean="0">
                <a:latin typeface="Arial" charset="0"/>
              </a:rPr>
              <a:t>ist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daher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absolut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notwendig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den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Einstellvorgang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zu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charset="0"/>
              </a:rPr>
              <a:t>beenden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smtClean="0">
                <a:latin typeface="Arial" charset="0"/>
              </a:rPr>
              <a:t>und </a:t>
            </a:r>
            <a:r>
              <a:rPr lang="it-IT" sz="2800" dirty="0" err="1" smtClean="0">
                <a:latin typeface="Arial" charset="0"/>
              </a:rPr>
              <a:t>falls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nötig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nochmals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durchzuführen</a:t>
            </a:r>
            <a:r>
              <a:rPr lang="it-IT" sz="2800" dirty="0" smtClean="0">
                <a:latin typeface="Arial" charset="0"/>
              </a:rPr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93C7A57-EF81-4F2E-A3AC-3E1657B26E0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9572" name="CasellaDiTesto 8"/>
          <p:cNvSpPr txBox="1">
            <a:spLocks noChangeArrowheads="1"/>
          </p:cNvSpPr>
          <p:nvPr/>
        </p:nvSpPr>
        <p:spPr bwMode="auto">
          <a:xfrm>
            <a:off x="215900" y="836613"/>
            <a:ext cx="8872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1F497D"/>
                </a:solidFill>
                <a:latin typeface="Arial" charset="0"/>
              </a:rPr>
              <a:t>Nichtbeenden des Einstellvorgangs</a:t>
            </a:r>
          </a:p>
        </p:txBody>
      </p:sp>
      <p:pic>
        <p:nvPicPr>
          <p:cNvPr id="109573" name="Picture 13" descr="MC9004325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573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CasellaDiTesto 6"/>
          <p:cNvSpPr txBox="1">
            <a:spLocks noChangeArrowheads="1"/>
          </p:cNvSpPr>
          <p:nvPr/>
        </p:nvSpPr>
        <p:spPr bwMode="auto">
          <a:xfrm>
            <a:off x="2195513" y="11588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>
                <a:solidFill>
                  <a:srgbClr val="1F497D"/>
                </a:solidFill>
                <a:latin typeface="Arial" charset="0"/>
              </a:rPr>
              <a:t>Einstellung</a:t>
            </a:r>
          </a:p>
        </p:txBody>
      </p:sp>
      <p:pic>
        <p:nvPicPr>
          <p:cNvPr id="1095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115888"/>
            <a:ext cx="782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Der Benutzer kann die </a:t>
            </a:r>
            <a:r>
              <a:rPr lang="de-DE">
                <a:solidFill>
                  <a:srgbClr val="FF0000"/>
                </a:solidFill>
              </a:rPr>
              <a:t>Referenzposition</a:t>
            </a:r>
            <a:r>
              <a:rPr lang="de-DE"/>
              <a:t> des Schaltwerks und/oder des Umwerfers über das Justierverfahren nachstellen.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Die Justierung des Schaltwerks ist vor allem für den Fall des </a:t>
            </a:r>
            <a:r>
              <a:rPr lang="de-DE" b="1">
                <a:solidFill>
                  <a:srgbClr val="FF0000"/>
                </a:solidFill>
              </a:rPr>
              <a:t>Radwechsels </a:t>
            </a:r>
            <a:r>
              <a:rPr lang="de-DE"/>
              <a:t>gedacht, bei dem das Ritzelpaket sich anders zur Kettenstrebe positioniert.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Sowohl Schaltwerk als auch Umwerfer können in beliebiger Kettenradposition eingestellt werden.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Für jeden Druck der Hebel 2 oder 3 führt das System eine </a:t>
            </a:r>
            <a:r>
              <a:rPr lang="de-DE">
                <a:solidFill>
                  <a:srgbClr val="FF0000"/>
                </a:solidFill>
              </a:rPr>
              <a:t>feste Verstellung </a:t>
            </a:r>
            <a:r>
              <a:rPr lang="de-DE"/>
              <a:t>von ca. 0,25 mm aus, wenn das Schaltwerk betätigt wird und ca. 0,1 mm wenn der Umwerfer betätigt wird.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Es stehen 7 Korrekturschritte jeweils nach rechts und nach links zur Verfügung.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7156DA1-11EE-49A4-BD58-740FA3908B7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596" name="CasellaDiTesto 4"/>
          <p:cNvSpPr txBox="1">
            <a:spLocks noChangeArrowheads="1"/>
          </p:cNvSpPr>
          <p:nvPr/>
        </p:nvSpPr>
        <p:spPr bwMode="auto">
          <a:xfrm>
            <a:off x="468313" y="836613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EPS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4000" b="1">
              <a:solidFill>
                <a:srgbClr val="1F497D"/>
              </a:solidFill>
            </a:endParaRPr>
          </a:p>
        </p:txBody>
      </p:sp>
      <p:sp>
        <p:nvSpPr>
          <p:cNvPr id="110597" name="CasellaDiTesto 6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</p:spTree>
    <p:extLst>
      <p:ext uri="{BB962C8B-B14F-4D97-AF65-F5344CB8AC3E}">
        <p14:creationId xmlns:p14="http://schemas.microsoft.com/office/powerpoint/2010/main" val="13936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52987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Nach Abschluss der Justierung führt das System eine </a:t>
            </a:r>
            <a:r>
              <a:rPr lang="de-DE" dirty="0">
                <a:solidFill>
                  <a:srgbClr val="FF0000"/>
                </a:solidFill>
              </a:rPr>
              <a:t>Änderung der festgelegten Positionen aller Kettenräder</a:t>
            </a:r>
            <a:r>
              <a:rPr lang="de-DE" dirty="0"/>
              <a:t> aus, mit einer Korrektur, die der Neueinstellung über die Justierung entspricht.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Zum Beispiel, wenn der Abstand der ersten Ritzels des Schaltwerks von der Kettenstrebe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12,40 - 16,60 - 20,4 mm beträgt …sind nach einer Korrektur von ca. 0,25 mm mit Hebel 3, also zur Kettenstrebe hin, die neuen Positionen des Schaltwerks ca.: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12,15 – 16,35 – 20,15 mm ….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/>
              <a:t>ACHTUNG: Die mit der Power Unit V2 durchgeführte Justierung des </a:t>
            </a:r>
            <a:r>
              <a:rPr lang="de-DE" b="1" dirty="0" err="1"/>
              <a:t>Umwerfers</a:t>
            </a:r>
            <a:r>
              <a:rPr lang="de-DE" b="1" dirty="0"/>
              <a:t> sieht nicht die automatische Korrektur der Position des anderen Kettenrads vor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73AA801-93C4-4CEB-9FBC-DF569E3F9C3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1620" name="CasellaDiTesto 6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  <p:sp>
        <p:nvSpPr>
          <p:cNvPr id="111621" name="CasellaDiTesto 8"/>
          <p:cNvSpPr txBox="1">
            <a:spLocks noChangeArrowheads="1"/>
          </p:cNvSpPr>
          <p:nvPr/>
        </p:nvSpPr>
        <p:spPr bwMode="auto">
          <a:xfrm>
            <a:off x="468313" y="836613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EPS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4000" b="1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A662117-28C8-4E43-9FC3-0C4BE57D7C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43" name="Picture 18" descr="MC90043475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Segnaposto contenuto 1"/>
          <p:cNvSpPr txBox="1">
            <a:spLocks/>
          </p:cNvSpPr>
          <p:nvPr/>
        </p:nvSpPr>
        <p:spPr bwMode="auto">
          <a:xfrm>
            <a:off x="1763713" y="2636838"/>
            <a:ext cx="69230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de-DE" sz="3200" b="1">
                <a:solidFill>
                  <a:prstClr val="black"/>
                </a:solidFill>
                <a:sym typeface="Calibri" pitchFamily="34" charset="0"/>
              </a:rPr>
              <a:t>Achtung</a:t>
            </a:r>
            <a:r>
              <a:rPr lang="de-DE" sz="3200">
                <a:solidFill>
                  <a:prstClr val="black"/>
                </a:solidFill>
                <a:sym typeface="Calibri" pitchFamily="34" charset="0"/>
              </a:rPr>
              <a:t>: Die während der Fahrt durchgeführte Justierung kann Gefahren für die eigene Sicherheit und die der anderen verursachen. Falls man dennoch beschließt, sie durchzuführen, besonders achtsam sein.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it-IT" sz="320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it-IT" sz="320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it-IT" sz="3200">
              <a:solidFill>
                <a:prstClr val="black"/>
              </a:solidFill>
            </a:endParaRPr>
          </a:p>
        </p:txBody>
      </p:sp>
      <p:sp>
        <p:nvSpPr>
          <p:cNvPr id="112645" name="CasellaDiTesto 9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  <p:sp>
        <p:nvSpPr>
          <p:cNvPr id="112646" name="CasellaDiTesto 10"/>
          <p:cNvSpPr txBox="1">
            <a:spLocks noChangeArrowheads="1"/>
          </p:cNvSpPr>
          <p:nvPr/>
        </p:nvSpPr>
        <p:spPr bwMode="auto">
          <a:xfrm>
            <a:off x="468313" y="836613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EPS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4000" b="1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6635750" cy="42767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Druck der rechten MODE-Taste für ca. 6 Sekunden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Justierung der Position durch Drücken der Hebel 2 und/oder 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/>
              <a:t>Kurzer Druck der rechten MODE-Taste, um die durchgeführte Justierung zu speichern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EF3EBEB-45E2-49AB-AD1E-5B7AD32D24E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6910388" y="2376488"/>
            <a:ext cx="719137" cy="719137"/>
          </a:xfrm>
          <a:prstGeom prst="roundRect">
            <a:avLst/>
          </a:prstGeom>
          <a:solidFill>
            <a:srgbClr val="DB2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910388" y="5251450"/>
            <a:ext cx="719137" cy="719138"/>
          </a:xfrm>
          <a:prstGeom prst="roundRect">
            <a:avLst/>
          </a:prstGeom>
          <a:solidFill>
            <a:srgbClr val="DB2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7970838" y="237648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prstClr val="black"/>
                </a:solidFill>
                <a:sym typeface="Calibri" pitchFamily="34" charset="0"/>
              </a:rPr>
              <a:t>A</a:t>
            </a:r>
            <a:endParaRPr lang="it-IT" sz="1200">
              <a:solidFill>
                <a:prstClr val="black"/>
              </a:solidFill>
            </a:endParaRPr>
          </a:p>
        </p:txBody>
      </p:sp>
      <p:grpSp>
        <p:nvGrpSpPr>
          <p:cNvPr id="10" name="Gruppo 67"/>
          <p:cNvGrpSpPr/>
          <p:nvPr/>
        </p:nvGrpSpPr>
        <p:grpSpPr>
          <a:xfrm>
            <a:off x="8186672" y="4536504"/>
            <a:ext cx="288032" cy="720080"/>
            <a:chOff x="4932040" y="2060848"/>
            <a:chExt cx="288032" cy="720080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0"/>
            <a:tileRect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12" name="Ritaglia angolo stesso lato rettangolo 11"/>
            <p:cNvSpPr/>
            <p:nvPr/>
          </p:nvSpPr>
          <p:spPr>
            <a:xfrm>
              <a:off x="5004048" y="2060848"/>
              <a:ext cx="144016" cy="288032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Ritaglia angolo stesso lato rettangolo 12"/>
            <p:cNvSpPr/>
            <p:nvPr/>
          </p:nvSpPr>
          <p:spPr>
            <a:xfrm>
              <a:off x="4932040" y="2348880"/>
              <a:ext cx="288032" cy="432048"/>
            </a:xfrm>
            <a:prstGeom prst="snip2SameRect">
              <a:avLst/>
            </a:prstGeom>
            <a:grpFill/>
            <a:ln>
              <a:solidFill>
                <a:schemeClr val="tx1"/>
              </a:solidFill>
            </a:ln>
            <a:sp3d extrusionH="76200" contourW="12700">
              <a:bevelT w="165100" prst="coolSlant"/>
              <a:bevelB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>
          <a:xfrm rot="5400000">
            <a:off x="7696993" y="2793207"/>
            <a:ext cx="690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>
            <a:off x="7841457" y="2820194"/>
            <a:ext cx="690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 flipV="1">
            <a:off x="8042275" y="2736850"/>
            <a:ext cx="144463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8134350" y="2808288"/>
            <a:ext cx="400050" cy="1962150"/>
            <a:chOff x="3923928" y="332656"/>
            <a:chExt cx="399961" cy="1961361"/>
          </a:xfrm>
        </p:grpSpPr>
        <p:sp>
          <p:nvSpPr>
            <p:cNvPr id="20" name="Rettangolo arrotondato 19"/>
            <p:cNvSpPr/>
            <p:nvPr/>
          </p:nvSpPr>
          <p:spPr>
            <a:xfrm>
              <a:off x="3923928" y="634160"/>
              <a:ext cx="39679" cy="135835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4244532" y="1540257"/>
              <a:ext cx="39679" cy="75376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4284211" y="634160"/>
              <a:ext cx="39678" cy="135835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001699" y="710329"/>
              <a:ext cx="250769" cy="30150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001699" y="1614840"/>
              <a:ext cx="250769" cy="301504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15000">
                  <a:srgbClr val="5F5F5F"/>
                </a:gs>
                <a:gs pos="36000">
                  <a:srgbClr val="FFFFFF"/>
                </a:gs>
                <a:gs pos="67000">
                  <a:srgbClr val="B2B2B2"/>
                </a:gs>
                <a:gs pos="75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3987414" y="332656"/>
              <a:ext cx="39679" cy="75375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244532" y="332656"/>
              <a:ext cx="39679" cy="75375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3987414" y="1540257"/>
              <a:ext cx="39679" cy="75376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113676" name="CasellaDiTesto 28"/>
          <p:cNvSpPr txBox="1">
            <a:spLocks noChangeArrowheads="1"/>
          </p:cNvSpPr>
          <p:nvPr/>
        </p:nvSpPr>
        <p:spPr bwMode="auto">
          <a:xfrm>
            <a:off x="468313" y="836613"/>
            <a:ext cx="608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Schaltwerks</a:t>
            </a:r>
          </a:p>
        </p:txBody>
      </p:sp>
      <p:sp>
        <p:nvSpPr>
          <p:cNvPr id="113677" name="CasellaDiTesto 29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5425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6992E-6 L -0.0158 4.9699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7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8313" y="1628775"/>
            <a:ext cx="6778625" cy="4473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it-IT" sz="2800" smtClean="0"/>
          </a:p>
          <a:p>
            <a:pPr marL="0" indent="0" eaLnBrk="1" hangingPunct="1">
              <a:buFont typeface="Arial" charset="0"/>
              <a:buNone/>
            </a:pPr>
            <a:r>
              <a:rPr lang="de-DE" sz="2800" smtClean="0"/>
              <a:t>Druck der linken MODE-Taste für ca. 6 Sekunden</a:t>
            </a:r>
          </a:p>
          <a:p>
            <a:pPr marL="0" indent="0" eaLnBrk="1" hangingPunct="1">
              <a:buFont typeface="Arial" charset="0"/>
              <a:buNone/>
            </a:pPr>
            <a:endParaRPr lang="it-IT" sz="2800" smtClean="0"/>
          </a:p>
          <a:p>
            <a:pPr marL="0" indent="0" eaLnBrk="1" hangingPunct="1">
              <a:buFont typeface="Arial" charset="0"/>
              <a:buNone/>
            </a:pPr>
            <a:r>
              <a:rPr lang="de-DE" sz="2800" smtClean="0"/>
              <a:t>Justierung der Position durch Drücken der Hebel 2 und/oder 3</a:t>
            </a:r>
          </a:p>
          <a:p>
            <a:pPr marL="0" indent="0" eaLnBrk="1" hangingPunct="1">
              <a:buFont typeface="Arial" charset="0"/>
              <a:buNone/>
            </a:pPr>
            <a:endParaRPr lang="it-IT" sz="2800" smtClean="0"/>
          </a:p>
          <a:p>
            <a:pPr marL="0" indent="0" eaLnBrk="1" hangingPunct="1">
              <a:buFont typeface="Arial" charset="0"/>
              <a:buNone/>
            </a:pPr>
            <a:r>
              <a:rPr lang="de-DE" sz="2800" smtClean="0"/>
              <a:t>Kurzer Druck der linken MODE-Taste, um die durchgeführte Justierung zu speichern</a:t>
            </a:r>
          </a:p>
          <a:p>
            <a:pPr marL="0" indent="0" eaLnBrk="1" hangingPunct="1">
              <a:buFont typeface="Arial" charset="0"/>
              <a:buNone/>
            </a:pPr>
            <a:endParaRPr lang="it-IT" sz="2800" smtClean="0"/>
          </a:p>
          <a:p>
            <a:pPr marL="0" indent="0" eaLnBrk="1" hangingPunct="1">
              <a:buFont typeface="Arial" charset="0"/>
              <a:buNone/>
            </a:pPr>
            <a:endParaRPr lang="it-IT" sz="2800" smtClean="0"/>
          </a:p>
          <a:p>
            <a:pPr marL="0" indent="0" eaLnBrk="1" hangingPunct="1">
              <a:buFont typeface="Arial" charset="0"/>
              <a:buNone/>
            </a:pPr>
            <a:endParaRPr lang="it-IT" sz="280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DC63C3C-ECD4-4F9C-B9D0-CB5587DEABE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092950" y="1989138"/>
            <a:ext cx="719138" cy="719137"/>
          </a:xfrm>
          <a:prstGeom prst="roundRect">
            <a:avLst/>
          </a:prstGeom>
          <a:solidFill>
            <a:srgbClr val="DB2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7092950" y="5229225"/>
            <a:ext cx="719138" cy="720725"/>
          </a:xfrm>
          <a:prstGeom prst="roundRect">
            <a:avLst/>
          </a:prstGeom>
          <a:solidFill>
            <a:srgbClr val="DB2B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Gruppo 68"/>
          <p:cNvGrpSpPr/>
          <p:nvPr/>
        </p:nvGrpSpPr>
        <p:grpSpPr>
          <a:xfrm>
            <a:off x="8400121" y="3678583"/>
            <a:ext cx="313881" cy="1282428"/>
            <a:chOff x="3923928" y="332656"/>
            <a:chExt cx="549775" cy="1872208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10" name="Rettangolo arrotondato 9"/>
            <p:cNvSpPr/>
            <p:nvPr/>
          </p:nvSpPr>
          <p:spPr>
            <a:xfrm>
              <a:off x="3995936" y="620688"/>
              <a:ext cx="45719" cy="1296144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427984" y="1484784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4355976" y="620688"/>
              <a:ext cx="45719" cy="1296144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4067944" y="692696"/>
              <a:ext cx="288032" cy="288032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067944" y="1556792"/>
              <a:ext cx="288032" cy="288032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3923928" y="332656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4427984" y="332656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3923928" y="1484784"/>
              <a:ext cx="45719" cy="720080"/>
            </a:xfrm>
            <a:prstGeom prst="round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21" name="Arco a tutto sesto 20"/>
          <p:cNvSpPr/>
          <p:nvPr/>
        </p:nvSpPr>
        <p:spPr>
          <a:xfrm rot="5400000">
            <a:off x="7069138" y="3892550"/>
            <a:ext cx="2119312" cy="141288"/>
          </a:xfrm>
          <a:prstGeom prst="blockArc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14696" name="CasellaDiTesto 22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  <p:sp>
        <p:nvSpPr>
          <p:cNvPr id="114697" name="CasellaDiTesto 23"/>
          <p:cNvSpPr txBox="1">
            <a:spLocks noChangeArrowheads="1"/>
          </p:cNvSpPr>
          <p:nvPr/>
        </p:nvSpPr>
        <p:spPr bwMode="auto">
          <a:xfrm>
            <a:off x="468313" y="836613"/>
            <a:ext cx="567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Umwerfers</a:t>
            </a:r>
          </a:p>
        </p:txBody>
      </p:sp>
    </p:spTree>
    <p:extLst>
      <p:ext uri="{BB962C8B-B14F-4D97-AF65-F5344CB8AC3E}">
        <p14:creationId xmlns:p14="http://schemas.microsoft.com/office/powerpoint/2010/main" val="23874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1875 0.0041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egnaposto contenuto 1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24050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b="1" smtClean="0"/>
              <a:t>Justierung nicht abgeschlossen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2000" smtClean="0"/>
              <a:t>Wenn die MODE-Taste nicht kurz gedrückt wird, um das Justierungsverfahren abzuschließen, verlässt das System nach einer gewissen Zeit, in der die Hebel oder die Mode-Taste nicht betätigt werden (Timeout ca. 48 s) </a:t>
            </a:r>
            <a:r>
              <a:rPr lang="de-DE" sz="2000" smtClean="0">
                <a:solidFill>
                  <a:srgbClr val="FF0000"/>
                </a:solidFill>
              </a:rPr>
              <a:t>automatisch den Einstellmodus </a:t>
            </a:r>
            <a:r>
              <a:rPr lang="de-DE" sz="2000" smtClean="0"/>
              <a:t>und die neue Einstellung wird gespeichert.</a:t>
            </a:r>
          </a:p>
          <a:p>
            <a:pPr marL="0" indent="0" eaLnBrk="1" hangingPunct="1">
              <a:buFont typeface="Arial" charset="0"/>
              <a:buNone/>
            </a:pPr>
            <a:endParaRPr lang="it-IT" smtClean="0"/>
          </a:p>
          <a:p>
            <a:pPr marL="0" indent="0" eaLnBrk="1" hangingPunct="1">
              <a:buFont typeface="Arial" charset="0"/>
              <a:buNone/>
            </a:pPr>
            <a:endParaRPr lang="it-IT" smtClean="0"/>
          </a:p>
          <a:p>
            <a:pPr marL="0" indent="0" eaLnBrk="1" hangingPunct="1">
              <a:buFont typeface="Arial" charset="0"/>
              <a:buNone/>
            </a:pPr>
            <a:endParaRPr lang="it-IT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D092554-03CF-45A5-8F6B-9A90352B7A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5716" name="Picture 13" descr="MC9004325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1547813" y="3760788"/>
            <a:ext cx="7138987" cy="24050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de-DE" b="1" dirty="0">
                <a:solidFill>
                  <a:prstClr val="black"/>
                </a:solidFill>
              </a:rPr>
              <a:t>Gleichzeitiges Justieren des Schaltwerks und des Umwerfers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de-DE" sz="2000" dirty="0">
                <a:solidFill>
                  <a:prstClr val="black"/>
                </a:solidFill>
              </a:rPr>
              <a:t>Wenn man eine der 2 MODE-Tasten, rechts oder links, 6 Sekunden lang drückt, kann man die Justierung sowohl des Schaltwerks als auch des Umwerfers durchführen.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de-DE" sz="2000" dirty="0">
                <a:solidFill>
                  <a:prstClr val="black"/>
                </a:solidFill>
              </a:rPr>
              <a:t>Die Speicherung kann beliebig mit einer der 2 MODE-Tasten erfolgen</a:t>
            </a:r>
            <a:r>
              <a:rPr lang="de-DE" sz="2000" dirty="0" smtClean="0">
                <a:solidFill>
                  <a:prstClr val="black"/>
                </a:solidFill>
              </a:rPr>
              <a:t>.</a:t>
            </a:r>
            <a:endParaRPr lang="it-IT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15718" name="Picture 13" descr="MC9004325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8608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9" name="CasellaDiTesto 10"/>
          <p:cNvSpPr txBox="1">
            <a:spLocks noChangeArrowheads="1"/>
          </p:cNvSpPr>
          <p:nvPr/>
        </p:nvSpPr>
        <p:spPr bwMode="auto">
          <a:xfrm>
            <a:off x="2749550" y="115888"/>
            <a:ext cx="394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1F497D"/>
                </a:solidFill>
                <a:sym typeface="Calibri" pitchFamily="34" charset="0"/>
              </a:rPr>
              <a:t>Benutzereinstellungen</a:t>
            </a:r>
          </a:p>
        </p:txBody>
      </p:sp>
      <p:sp>
        <p:nvSpPr>
          <p:cNvPr id="115720" name="CasellaDiTesto 11"/>
          <p:cNvSpPr txBox="1">
            <a:spLocks noChangeArrowheads="1"/>
          </p:cNvSpPr>
          <p:nvPr/>
        </p:nvSpPr>
        <p:spPr bwMode="auto">
          <a:xfrm>
            <a:off x="468313" y="836613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>
                <a:solidFill>
                  <a:srgbClr val="1F497D"/>
                </a:solidFill>
                <a:sym typeface="Calibri" pitchFamily="34" charset="0"/>
              </a:rPr>
              <a:t>Justierung des EPS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4000" b="1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05273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Unter </a:t>
            </a:r>
            <a:r>
              <a:rPr lang="de-DE" sz="2400" dirty="0" smtClean="0">
                <a:solidFill>
                  <a:prstClr val="black"/>
                </a:solidFill>
                <a:hlinkClick r:id="rId2"/>
              </a:rPr>
              <a:t>www.campagnolo.com/DE/de/Unterstuetzung/support#tutorial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Finden sie alle Montage und Einstellvideos für EPS, </a:t>
            </a:r>
            <a:r>
              <a:rPr lang="de-DE" sz="2400" dirty="0" err="1" smtClean="0">
                <a:solidFill>
                  <a:prstClr val="black"/>
                </a:solidFill>
              </a:rPr>
              <a:t>mech</a:t>
            </a:r>
            <a:r>
              <a:rPr lang="de-DE" sz="2400" dirty="0" smtClean="0">
                <a:solidFill>
                  <a:prstClr val="black"/>
                </a:solidFill>
              </a:rPr>
              <a:t>. Gruppen und Laufräder.</a:t>
            </a: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Und unter</a:t>
            </a:r>
          </a:p>
          <a:p>
            <a:r>
              <a:rPr lang="de-DE" sz="2400" dirty="0" smtClean="0">
                <a:solidFill>
                  <a:prstClr val="black"/>
                </a:solidFill>
                <a:hlinkClick r:id="rId3"/>
              </a:rPr>
              <a:t>www.campagnolo.com/DE/de/Unterstuetzung/download?td=4</a:t>
            </a:r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r>
              <a:rPr lang="de-DE" sz="2400" dirty="0" smtClean="0">
                <a:solidFill>
                  <a:prstClr val="black"/>
                </a:solidFill>
              </a:rPr>
              <a:t>Alle techn. Handbücher als PDF für Montage und Einstellung für EPS, </a:t>
            </a:r>
            <a:r>
              <a:rPr lang="de-DE" sz="2400" dirty="0" err="1" smtClean="0">
                <a:solidFill>
                  <a:prstClr val="black"/>
                </a:solidFill>
              </a:rPr>
              <a:t>mech</a:t>
            </a:r>
            <a:r>
              <a:rPr lang="de-DE" sz="2400" dirty="0" smtClean="0">
                <a:solidFill>
                  <a:prstClr val="black"/>
                </a:solidFill>
              </a:rPr>
              <a:t>. Gruppen und Laufräder.</a:t>
            </a: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de-DE" sz="2400" dirty="0">
              <a:solidFill>
                <a:prstClr val="black"/>
              </a:solidFill>
            </a:endParaRPr>
          </a:p>
          <a:p>
            <a:endParaRPr lang="de-DE" sz="2400" dirty="0" smtClean="0">
              <a:solidFill>
                <a:prstClr val="black"/>
              </a:solidFill>
            </a:endParaRPr>
          </a:p>
          <a:p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4849"/>
            <a:ext cx="54260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38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31640" y="256490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Wir danken Ihnen für Ihre Aufmerksamkeit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673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39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908720"/>
            <a:ext cx="8532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Anhang: </a:t>
            </a:r>
          </a:p>
          <a:p>
            <a:pPr marL="514350" indent="-514350">
              <a:buAutoNum type="arabicParenR"/>
            </a:pPr>
            <a:r>
              <a:rPr lang="de-DE" sz="2800" dirty="0" smtClean="0"/>
              <a:t>Empfehlungen </a:t>
            </a:r>
            <a:r>
              <a:rPr lang="de-DE" sz="2800" dirty="0"/>
              <a:t>zur Erkennung der defekten Komponente</a:t>
            </a:r>
            <a:endParaRPr lang="it-IT" sz="2800" dirty="0"/>
          </a:p>
          <a:p>
            <a:pPr marL="514350" indent="-514350">
              <a:buAutoNum type="arabicParenR"/>
            </a:pPr>
            <a:r>
              <a:rPr lang="de-DE" sz="2800" dirty="0"/>
              <a:t>Schemas EPS – Elektronische Gruppen Baureihe 2016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507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08720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Zubehör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484784"/>
            <a:ext cx="6480720" cy="47995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200" dirty="0"/>
              <a:t>Die Power Unit wurde für den Einbau in die Sattelstützenrohre konzipiert. Daher sind 2 Arten von elastischen Einsätzen erhältlich:</a:t>
            </a:r>
          </a:p>
          <a:p>
            <a:pPr marL="0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de-DE" sz="2200" dirty="0"/>
              <a:t>Außendurchmesser	27,2 mm 	</a:t>
            </a:r>
            <a:r>
              <a:rPr lang="de-DE" sz="2200" b="1" dirty="0"/>
              <a:t>AC16-HOSP27</a:t>
            </a:r>
            <a:r>
              <a:rPr lang="de-DE" sz="2200" dirty="0"/>
              <a:t>	</a:t>
            </a:r>
          </a:p>
          <a:p>
            <a:pPr marL="0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de-DE" sz="2200" dirty="0"/>
              <a:t>Außendurchmesser	30,9/31,6 mm 	</a:t>
            </a:r>
            <a:r>
              <a:rPr lang="de-DE" sz="2200" b="1" dirty="0"/>
              <a:t>AC16-HOSP32</a:t>
            </a:r>
            <a:endParaRPr lang="en-US" sz="2200" b="1" dirty="0" smtClean="0"/>
          </a:p>
          <a:p>
            <a:pPr marL="0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Font typeface="Arial" pitchFamily="34" charset="0"/>
              <a:buNone/>
            </a:pPr>
            <a:r>
              <a:rPr lang="de-DE" sz="2200" dirty="0"/>
              <a:t>Wie für die Einsätze der Power Unit V2 muss bei der Sattelstütze mit aerodynamischem Querschnitt der richtige Einsatz ermittelt werden.</a:t>
            </a:r>
          </a:p>
          <a:p>
            <a:pPr marL="0" indent="0">
              <a:buFont typeface="Arial" pitchFamily="34" charset="0"/>
              <a:buNone/>
            </a:pPr>
            <a:endParaRPr lang="en-US" sz="2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81841" y="116632"/>
            <a:ext cx="597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Montage + Einstellung EPS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351" y="2185043"/>
            <a:ext cx="3523581" cy="24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40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052736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de-DE" sz="3600" b="1" dirty="0"/>
              <a:t>Empfehlungen zur Erkennung der defekten Komponente EPS-Gruppe 2016</a:t>
            </a:r>
            <a:endParaRPr lang="it-IT" sz="3600" b="1" dirty="0"/>
          </a:p>
          <a:p>
            <a:r>
              <a:rPr lang="de-DE" sz="2400" dirty="0" smtClean="0"/>
              <a:t>In </a:t>
            </a:r>
            <a:r>
              <a:rPr lang="de-DE" sz="2400" dirty="0"/>
              <a:t>einigen Fällen kann es vorkommen, dass man nicht mit Sicherheit bestimmen kann, welche der beiden Komponenten defekt ist, da das Problem im Inneren der Komponente oder der Verkabelung auftritt.</a:t>
            </a:r>
          </a:p>
          <a:p>
            <a:r>
              <a:rPr lang="de-DE" sz="2400" dirty="0"/>
              <a:t>Es kann die Situation auftreten, in der folgende Komponenten defekt sind: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linker Schaltgriff –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rechter Schaltgriff –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Interface – Power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Power Unit – Schaltwerk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Power Unit – </a:t>
            </a:r>
            <a:r>
              <a:rPr lang="de-DE" sz="2400" dirty="0" err="1"/>
              <a:t>Umwerfer</a:t>
            </a:r>
            <a:r>
              <a:rPr lang="de-DE" sz="2400" dirty="0"/>
              <a:t> </a:t>
            </a:r>
            <a:endParaRPr lang="it-IT" sz="24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479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41</a:t>
            </a:fld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808800" y="2032207"/>
            <a:ext cx="2323040" cy="1034454"/>
            <a:chOff x="1691680" y="1772816"/>
            <a:chExt cx="1512168" cy="792088"/>
          </a:xfrm>
        </p:grpSpPr>
        <p:sp>
          <p:nvSpPr>
            <p:cNvPr id="6" name="Rettangolo arrotondato 5"/>
            <p:cNvSpPr/>
            <p:nvPr/>
          </p:nvSpPr>
          <p:spPr>
            <a:xfrm>
              <a:off x="1691680" y="1772816"/>
              <a:ext cx="1512168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787615" y="1845694"/>
              <a:ext cx="13202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/>
                <a:t>Umwerfer- </a:t>
              </a:r>
            </a:p>
            <a:p>
              <a:r>
                <a:rPr lang="de-DE"/>
                <a:t>Schalthebel</a:t>
              </a:r>
              <a:endParaRPr lang="it-IT" dirty="0"/>
            </a:p>
          </p:txBody>
        </p:sp>
      </p:grpSp>
      <p:sp>
        <p:nvSpPr>
          <p:cNvPr id="8" name="Rettangolo arrotondato 7"/>
          <p:cNvSpPr/>
          <p:nvPr/>
        </p:nvSpPr>
        <p:spPr>
          <a:xfrm>
            <a:off x="3923928" y="2014935"/>
            <a:ext cx="1512168" cy="4422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96102" y="2051374"/>
            <a:ext cx="11678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Interface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572781" y="3706090"/>
            <a:ext cx="1495163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29759" y="4073973"/>
            <a:ext cx="123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Power</a:t>
            </a:r>
          </a:p>
          <a:p>
            <a:r>
              <a:rPr lang="de-DE">
                <a:solidFill>
                  <a:srgbClr val="FF0000"/>
                </a:solidFill>
              </a:rPr>
              <a:t> Unit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324119" y="3677929"/>
            <a:ext cx="151216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99216" y="3928216"/>
            <a:ext cx="13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Umwerfer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300192" y="4993309"/>
            <a:ext cx="151216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660232" y="522436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Schaltwerk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4325212" y="2488056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267744" y="2164455"/>
            <a:ext cx="161236" cy="6874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555776" y="2433125"/>
            <a:ext cx="462812" cy="15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6281408" y="1957658"/>
            <a:ext cx="2323040" cy="103445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08303" y="2131027"/>
            <a:ext cx="11864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Schalthebel </a:t>
            </a:r>
          </a:p>
          <a:p>
            <a:r>
              <a:rPr lang="de-DE"/>
              <a:t>Schaltwerk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7075060" y="2089906"/>
            <a:ext cx="161236" cy="6874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413444" y="2358576"/>
            <a:ext cx="462812" cy="15011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4 22"/>
          <p:cNvCxnSpPr>
            <a:stCxn id="17" idx="3"/>
            <a:endCxn id="18" idx="1"/>
          </p:cNvCxnSpPr>
          <p:nvPr/>
        </p:nvCxnSpPr>
        <p:spPr>
          <a:xfrm>
            <a:off x="2428980" y="2508181"/>
            <a:ext cx="126796" cy="1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stCxn id="18" idx="3"/>
            <a:endCxn id="16" idx="2"/>
          </p:cNvCxnSpPr>
          <p:nvPr/>
        </p:nvCxnSpPr>
        <p:spPr>
          <a:xfrm>
            <a:off x="3018588" y="2508182"/>
            <a:ext cx="1394014" cy="113728"/>
          </a:xfrm>
          <a:prstGeom prst="bentConnector4">
            <a:avLst>
              <a:gd name="adj1" fmla="val 46866"/>
              <a:gd name="adj2" fmla="val 30100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4685252" y="2488056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499992" y="2488056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4 26"/>
          <p:cNvCxnSpPr>
            <a:stCxn id="25" idx="2"/>
            <a:endCxn id="22" idx="1"/>
          </p:cNvCxnSpPr>
          <p:nvPr/>
        </p:nvCxnSpPr>
        <p:spPr>
          <a:xfrm rot="5400000" flipH="1" flipV="1">
            <a:off x="5498904" y="1707371"/>
            <a:ext cx="188277" cy="1640802"/>
          </a:xfrm>
          <a:prstGeom prst="bentConnector4">
            <a:avLst>
              <a:gd name="adj1" fmla="val -121417"/>
              <a:gd name="adj2" fmla="val 5266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22" idx="3"/>
            <a:endCxn id="21" idx="1"/>
          </p:cNvCxnSpPr>
          <p:nvPr/>
        </p:nvCxnSpPr>
        <p:spPr>
          <a:xfrm flipV="1">
            <a:off x="6876256" y="2433632"/>
            <a:ext cx="198804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>
            <a:stCxn id="30" idx="3"/>
            <a:endCxn id="26" idx="2"/>
          </p:cNvCxnSpPr>
          <p:nvPr/>
        </p:nvCxnSpPr>
        <p:spPr>
          <a:xfrm flipV="1">
            <a:off x="4242724" y="2621910"/>
            <a:ext cx="344658" cy="159941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067944" y="4154402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067944" y="4442434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067944" y="4294207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5499171" y="5402201"/>
            <a:ext cx="462812" cy="1501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5436096" y="4105187"/>
            <a:ext cx="462812" cy="150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 rot="16200000">
            <a:off x="4343643" y="3421619"/>
            <a:ext cx="462812" cy="1501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4 35"/>
          <p:cNvCxnSpPr>
            <a:stCxn id="32" idx="3"/>
            <a:endCxn id="34" idx="1"/>
          </p:cNvCxnSpPr>
          <p:nvPr/>
        </p:nvCxnSpPr>
        <p:spPr>
          <a:xfrm flipV="1">
            <a:off x="4242724" y="4180244"/>
            <a:ext cx="1193372" cy="18089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>
            <a:stCxn id="31" idx="3"/>
            <a:endCxn id="33" idx="1"/>
          </p:cNvCxnSpPr>
          <p:nvPr/>
        </p:nvCxnSpPr>
        <p:spPr>
          <a:xfrm>
            <a:off x="4242724" y="4509361"/>
            <a:ext cx="1256447" cy="96789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3" idx="3"/>
            <a:endCxn id="14" idx="1"/>
          </p:cNvCxnSpPr>
          <p:nvPr/>
        </p:nvCxnSpPr>
        <p:spPr>
          <a:xfrm flipV="1">
            <a:off x="5961983" y="5389353"/>
            <a:ext cx="338209" cy="8790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34" idx="3"/>
            <a:endCxn id="12" idx="1"/>
          </p:cNvCxnSpPr>
          <p:nvPr/>
        </p:nvCxnSpPr>
        <p:spPr>
          <a:xfrm flipV="1">
            <a:off x="5898908" y="4073973"/>
            <a:ext cx="425211" cy="10627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5325100" y="3722652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gelb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364088" y="4999044"/>
            <a:ext cx="7162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grün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644008" y="3280144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grau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578610" y="2056008"/>
            <a:ext cx="4812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blau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372200" y="1974708"/>
            <a:ext cx="6270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violett</a:t>
            </a:r>
          </a:p>
        </p:txBody>
      </p:sp>
      <p:sp>
        <p:nvSpPr>
          <p:cNvPr id="45" name="Ovale 44"/>
          <p:cNvSpPr/>
          <p:nvPr/>
        </p:nvSpPr>
        <p:spPr>
          <a:xfrm>
            <a:off x="2333922" y="3376506"/>
            <a:ext cx="3520803" cy="27018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2729274" y="1772816"/>
            <a:ext cx="3935345" cy="16341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5499171" y="1124744"/>
            <a:ext cx="58120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6618961" y="1196752"/>
            <a:ext cx="155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Akkuladegerät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4487659" y="1861543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4 49"/>
          <p:cNvCxnSpPr>
            <a:stCxn id="49" idx="0"/>
            <a:endCxn id="47" idx="1"/>
          </p:cNvCxnSpPr>
          <p:nvPr/>
        </p:nvCxnSpPr>
        <p:spPr>
          <a:xfrm rot="5400000" flipH="1" flipV="1">
            <a:off x="4812727" y="1175099"/>
            <a:ext cx="448767" cy="92412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4277453" y="952279"/>
            <a:ext cx="2275747" cy="86557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42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1336" y="970850"/>
            <a:ext cx="8339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de-DE" sz="2800"/>
              <a:t>Wenn man jedoch über einige Komponenten verfügt, die man als Ersatz einer der beiden Komponenten verwenden kann, ist es möglich, die defekte Komponente zu bestimmen. </a:t>
            </a:r>
          </a:p>
          <a:p>
            <a:r>
              <a:rPr lang="de-DE" sz="2800"/>
              <a:t>Folgende Komponenten sollten daher zur Verfügung stehen:</a:t>
            </a:r>
          </a:p>
          <a:p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Interface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Power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/>
              <a:t>Akkuladegerät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89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43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476672"/>
            <a:ext cx="85324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pPr marL="514350" indent="-514350">
              <a:buFont typeface="+mj-lt"/>
              <a:buAutoNum type="arabicParenR" startAt="3"/>
            </a:pPr>
            <a:r>
              <a:rPr lang="de-DE" sz="3600" b="1" dirty="0"/>
              <a:t>Schemas EPS – Elektronische Gruppen Baureihe 2016</a:t>
            </a:r>
          </a:p>
          <a:p>
            <a:endParaRPr lang="it-IT" sz="2800" dirty="0"/>
          </a:p>
          <a:p>
            <a:r>
              <a:rPr lang="de-DE" sz="2800" dirty="0"/>
              <a:t>Wenn man auf der Website </a:t>
            </a:r>
            <a:r>
              <a:rPr lang="de-DE" sz="2800" dirty="0">
                <a:hlinkClick r:id="rId2"/>
              </a:rPr>
              <a:t>www.campagnolo.com</a:t>
            </a:r>
            <a:r>
              <a:rPr lang="de-DE" sz="2800" dirty="0"/>
              <a:t> im Bereich Support/Dokumentation in das Suchfenster eingibt: "Schemas" kann man die Schemas der EPS-Gruppen mit </a:t>
            </a:r>
            <a:r>
              <a:rPr lang="de-DE" sz="2800" b="1" dirty="0"/>
              <a:t>allen Codes</a:t>
            </a:r>
            <a:r>
              <a:rPr lang="de-DE" sz="2800" dirty="0"/>
              <a:t> der verschiedenen Versionen, des unterschiedlichen Zubehörs und der Werkzeuge der Gruppen Super Record – Record – Chorus nach den jeweiligen Jahren anzeigen.</a:t>
            </a:r>
          </a:p>
          <a:p>
            <a:r>
              <a:rPr lang="de-DE" sz="2800" dirty="0" smtClean="0"/>
              <a:t>Nachstehend </a:t>
            </a:r>
            <a:r>
              <a:rPr lang="de-DE" sz="2800" dirty="0"/>
              <a:t>sind die neuen </a:t>
            </a:r>
            <a:r>
              <a:rPr lang="de-DE" sz="2800" b="1" dirty="0"/>
              <a:t>EPS-Gruppen SR-R 2016</a:t>
            </a:r>
            <a:r>
              <a:rPr lang="de-DE" sz="2800" dirty="0"/>
              <a:t> aufgeführt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19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44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0116" t="16532" r="18453" b="7395"/>
          <a:stretch/>
        </p:blipFill>
        <p:spPr>
          <a:xfrm>
            <a:off x="0" y="48170"/>
            <a:ext cx="9095494" cy="63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45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0668" t="17516" r="19008" b="7673"/>
          <a:stretch/>
        </p:blipFill>
        <p:spPr>
          <a:xfrm>
            <a:off x="0" y="25509"/>
            <a:ext cx="9144000" cy="63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5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Zubehör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921621"/>
            <a:ext cx="43204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/>
              <a:t>Die Power Unit kann unter Verwendung der Nieten der Flaschenhalter mithilfe eines Kanals montiert werden, der an der Power Unit angebracht werden muss.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de-DE" sz="2400"/>
              <a:t>Code: </a:t>
            </a:r>
            <a:r>
              <a:rPr lang="de-DE" sz="2400" b="1"/>
              <a:t>AC16-HOBCEPS</a:t>
            </a:r>
            <a:r>
              <a:rPr lang="de-DE" sz="2400"/>
              <a:t> 	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116632"/>
            <a:ext cx="569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Montage + Einstellung EPS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29738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8492" t="16532" r="72797" b="46063"/>
          <a:stretch/>
        </p:blipFill>
        <p:spPr>
          <a:xfrm rot="16200000">
            <a:off x="5110590" y="946193"/>
            <a:ext cx="2880321" cy="323741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08720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Zubehör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340768"/>
            <a:ext cx="4320480" cy="4374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/>
              <a:t>Der gesamte Platzbedarf des Bereichs, im Verriegelungsbereich der Power Unit, entspricht jenem der Power Unit V2: </a:t>
            </a:r>
          </a:p>
          <a:p>
            <a:pPr marL="0" indent="0">
              <a:buFont typeface="Arial" pitchFamily="34" charset="0"/>
              <a:buNone/>
            </a:pPr>
            <a:r>
              <a:rPr lang="de-DE" sz="2400"/>
              <a:t>Der Durchmesser steigt von 26,6 mm auf </a:t>
            </a:r>
            <a:r>
              <a:rPr lang="de-DE" sz="2400" b="1"/>
              <a:t>27,0 mm.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/>
              <a:t>Der Platzbedarf an den Nieten der Flaschenhalterung steigt von 20,4 mm auf </a:t>
            </a:r>
            <a:r>
              <a:rPr lang="de-DE" sz="2400" b="1"/>
              <a:t>22,9 mm</a:t>
            </a:r>
            <a:r>
              <a:rPr lang="de-DE" sz="240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9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976"/>
          <a:stretch/>
        </p:blipFill>
        <p:spPr bwMode="auto">
          <a:xfrm>
            <a:off x="4914835" y="3750632"/>
            <a:ext cx="3905637" cy="24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36296" y="980728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b="1"/>
              <a:t>V3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72400" y="3645024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/>
              <a:t>V2</a:t>
            </a:r>
            <a:endParaRPr lang="it-IT" sz="2800" b="1" dirty="0"/>
          </a:p>
        </p:txBody>
      </p:sp>
      <p:sp>
        <p:nvSpPr>
          <p:cNvPr id="12" name="Ovale 11"/>
          <p:cNvSpPr/>
          <p:nvPr/>
        </p:nvSpPr>
        <p:spPr>
          <a:xfrm rot="1241339">
            <a:off x="4678280" y="4194680"/>
            <a:ext cx="1370211" cy="4520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 rot="5400000">
            <a:off x="7322649" y="4926823"/>
            <a:ext cx="855433" cy="4520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 rot="3952370">
            <a:off x="5756810" y="1254498"/>
            <a:ext cx="1055069" cy="4520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 rot="5400000">
            <a:off x="7089049" y="2548108"/>
            <a:ext cx="850531" cy="4520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orizzontale 5"/>
          <p:cNvSpPr/>
          <p:nvPr/>
        </p:nvSpPr>
        <p:spPr>
          <a:xfrm rot="17213329">
            <a:off x="4876341" y="2892528"/>
            <a:ext cx="1872339" cy="33375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bidirezionale orizzontale 15"/>
          <p:cNvSpPr/>
          <p:nvPr/>
        </p:nvSpPr>
        <p:spPr>
          <a:xfrm rot="15850203">
            <a:off x="7043712" y="3786705"/>
            <a:ext cx="1098026" cy="33375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9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7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3556966" y="4085997"/>
            <a:ext cx="1495163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13944" y="4453880"/>
            <a:ext cx="123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Power</a:t>
            </a:r>
          </a:p>
          <a:p>
            <a:r>
              <a:rPr lang="de-DE"/>
              <a:t> Unit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5052129" y="4534309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2129" y="4822341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5052129" y="4674114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5226909" y="4057836"/>
            <a:ext cx="3593563" cy="792088"/>
            <a:chOff x="5226909" y="4057836"/>
            <a:chExt cx="3593563" cy="792088"/>
          </a:xfrm>
        </p:grpSpPr>
        <p:sp>
          <p:nvSpPr>
            <p:cNvPr id="15" name="Rettangolo arrotondato 14"/>
            <p:cNvSpPr/>
            <p:nvPr/>
          </p:nvSpPr>
          <p:spPr>
            <a:xfrm>
              <a:off x="7308304" y="4057836"/>
              <a:ext cx="1512168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383401" y="4308123"/>
              <a:ext cx="1341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Umwerfer</a:t>
              </a:r>
              <a:endParaRPr lang="it-IT" dirty="0"/>
            </a:p>
          </p:txBody>
        </p:sp>
        <p:sp>
          <p:nvSpPr>
            <p:cNvPr id="35" name="Rettangolo arrotondato 34"/>
            <p:cNvSpPr/>
            <p:nvPr/>
          </p:nvSpPr>
          <p:spPr>
            <a:xfrm>
              <a:off x="6420281" y="4485094"/>
              <a:ext cx="462812" cy="15011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Connettore 4 36"/>
            <p:cNvCxnSpPr>
              <a:stCxn id="33" idx="3"/>
              <a:endCxn id="35" idx="1"/>
            </p:cNvCxnSpPr>
            <p:nvPr/>
          </p:nvCxnSpPr>
          <p:spPr>
            <a:xfrm flipV="1">
              <a:off x="5226909" y="4560151"/>
              <a:ext cx="1193372" cy="18089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4 39"/>
            <p:cNvCxnSpPr>
              <a:stCxn id="35" idx="3"/>
              <a:endCxn id="15" idx="1"/>
            </p:cNvCxnSpPr>
            <p:nvPr/>
          </p:nvCxnSpPr>
          <p:spPr>
            <a:xfrm flipV="1">
              <a:off x="6883093" y="4453880"/>
              <a:ext cx="425211" cy="10627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6309285" y="4102559"/>
              <a:ext cx="684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/>
                <a:t>gelb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5226909" y="4889268"/>
            <a:ext cx="3569636" cy="1276036"/>
            <a:chOff x="5226909" y="4889268"/>
            <a:chExt cx="3569636" cy="1276036"/>
          </a:xfrm>
        </p:grpSpPr>
        <p:sp>
          <p:nvSpPr>
            <p:cNvPr id="17" name="Rettangolo arrotondato 16"/>
            <p:cNvSpPr/>
            <p:nvPr/>
          </p:nvSpPr>
          <p:spPr>
            <a:xfrm>
              <a:off x="7284377" y="5373216"/>
              <a:ext cx="1512168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644417" y="5604267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Schaltwerk</a:t>
              </a:r>
              <a:endParaRPr lang="it-IT" dirty="0"/>
            </a:p>
          </p:txBody>
        </p:sp>
        <p:sp>
          <p:nvSpPr>
            <p:cNvPr id="34" name="Rettangolo arrotondato 33"/>
            <p:cNvSpPr/>
            <p:nvPr/>
          </p:nvSpPr>
          <p:spPr>
            <a:xfrm>
              <a:off x="6483356" y="5782108"/>
              <a:ext cx="462812" cy="15011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8" name="Connettore 4 37"/>
            <p:cNvCxnSpPr>
              <a:stCxn id="32" idx="3"/>
              <a:endCxn id="34" idx="1"/>
            </p:cNvCxnSpPr>
            <p:nvPr/>
          </p:nvCxnSpPr>
          <p:spPr>
            <a:xfrm>
              <a:off x="5226909" y="4889268"/>
              <a:ext cx="1256447" cy="96789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4 38"/>
            <p:cNvCxnSpPr>
              <a:stCxn id="34" idx="3"/>
              <a:endCxn id="17" idx="1"/>
            </p:cNvCxnSpPr>
            <p:nvPr/>
          </p:nvCxnSpPr>
          <p:spPr>
            <a:xfrm flipV="1">
              <a:off x="6946168" y="5769260"/>
              <a:ext cx="338209" cy="879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6348273" y="5378951"/>
              <a:ext cx="7162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/>
                <a:t>grün</a:t>
              </a:r>
            </a:p>
          </p:txBody>
        </p:sp>
      </p:grpSp>
      <p:sp>
        <p:nvSpPr>
          <p:cNvPr id="11" name="Rettangolo arrotondato 10"/>
          <p:cNvSpPr/>
          <p:nvPr/>
        </p:nvSpPr>
        <p:spPr>
          <a:xfrm>
            <a:off x="4908113" y="2394842"/>
            <a:ext cx="1512168" cy="4422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80287" y="2431281"/>
            <a:ext cx="11678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Interface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5309397" y="2867963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5669437" y="2867963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5484177" y="2867963"/>
            <a:ext cx="174780" cy="133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4 29"/>
          <p:cNvCxnSpPr>
            <a:stCxn id="31" idx="3"/>
            <a:endCxn id="28" idx="2"/>
          </p:cNvCxnSpPr>
          <p:nvPr/>
        </p:nvCxnSpPr>
        <p:spPr>
          <a:xfrm flipV="1">
            <a:off x="5226909" y="3001817"/>
            <a:ext cx="344658" cy="159941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 rot="16200000">
            <a:off x="5327828" y="3801526"/>
            <a:ext cx="462812" cy="1501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5628193" y="3645024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grau</a:t>
            </a:r>
          </a:p>
        </p:txBody>
      </p:sp>
      <p:sp>
        <p:nvSpPr>
          <p:cNvPr id="50" name="Segnaposto contenuto 2"/>
          <p:cNvSpPr txBox="1">
            <a:spLocks/>
          </p:cNvSpPr>
          <p:nvPr/>
        </p:nvSpPr>
        <p:spPr>
          <a:xfrm>
            <a:off x="539552" y="1787843"/>
            <a:ext cx="4032448" cy="18571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000"/>
              <a:t>Bei den neuen Komponenten dient der </a:t>
            </a:r>
            <a:r>
              <a:rPr lang="de-DE" sz="2000" b="1"/>
              <a:t>graue Stecker </a:t>
            </a:r>
            <a:r>
              <a:rPr lang="de-DE" sz="2000"/>
              <a:t>für den Anschluss Interface-Power Unit, der Anschluss muss daher entsprechend diesem Schaltplan erfolgen.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9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44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686713" y="2183899"/>
            <a:ext cx="5349783" cy="3837389"/>
            <a:chOff x="3686713" y="2183899"/>
            <a:chExt cx="5349783" cy="3837389"/>
          </a:xfrm>
        </p:grpSpPr>
        <p:sp>
          <p:nvSpPr>
            <p:cNvPr id="13" name="Rettangolo arrotondato 12"/>
            <p:cNvSpPr/>
            <p:nvPr/>
          </p:nvSpPr>
          <p:spPr>
            <a:xfrm>
              <a:off x="3686713" y="3941981"/>
              <a:ext cx="1495163" cy="13681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843691" y="4309864"/>
              <a:ext cx="1236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Power</a:t>
              </a:r>
            </a:p>
            <a:p>
              <a:r>
                <a:rPr lang="de-DE"/>
                <a:t> Unit</a:t>
              </a: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7438051" y="3913820"/>
              <a:ext cx="1512168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513148" y="4164107"/>
              <a:ext cx="1341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Umwerfer</a:t>
              </a:r>
              <a:endParaRPr lang="it-IT" dirty="0"/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7414124" y="5229200"/>
              <a:ext cx="1512168" cy="7920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774164" y="546025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Schaltwerk</a:t>
              </a:r>
              <a:endParaRPr lang="it-IT" dirty="0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7524328" y="2183899"/>
              <a:ext cx="1512168" cy="606975"/>
              <a:chOff x="3798696" y="2046117"/>
              <a:chExt cx="1512168" cy="606975"/>
            </a:xfrm>
          </p:grpSpPr>
          <p:sp>
            <p:nvSpPr>
              <p:cNvPr id="11" name="Rettangolo arrotondato 10"/>
              <p:cNvSpPr/>
              <p:nvPr/>
            </p:nvSpPr>
            <p:spPr>
              <a:xfrm>
                <a:off x="3798696" y="2046117"/>
                <a:ext cx="1512168" cy="4422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3970870" y="2082556"/>
                <a:ext cx="11678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Interface</a:t>
                </a:r>
                <a:endParaRPr lang="it-IT" dirty="0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4199980" y="2519238"/>
                <a:ext cx="174780" cy="1338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4560020" y="2519238"/>
                <a:ext cx="174780" cy="1338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4374760" y="2519238"/>
                <a:ext cx="174780" cy="1338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0" name="Connettore 4 29"/>
            <p:cNvCxnSpPr>
              <a:stCxn id="31" idx="3"/>
              <a:endCxn id="36" idx="1"/>
            </p:cNvCxnSpPr>
            <p:nvPr/>
          </p:nvCxnSpPr>
          <p:spPr>
            <a:xfrm flipV="1">
              <a:off x="5356656" y="3963972"/>
              <a:ext cx="332327" cy="493248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/>
            <p:cNvSpPr/>
            <p:nvPr/>
          </p:nvSpPr>
          <p:spPr>
            <a:xfrm>
              <a:off x="5181876" y="4390293"/>
              <a:ext cx="174780" cy="133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5181876" y="4678325"/>
              <a:ext cx="174780" cy="133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5181876" y="4530098"/>
              <a:ext cx="174780" cy="133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arrotondato 33"/>
            <p:cNvSpPr/>
            <p:nvPr/>
          </p:nvSpPr>
          <p:spPr>
            <a:xfrm>
              <a:off x="6613103" y="5638092"/>
              <a:ext cx="462812" cy="15011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arrotondato 34"/>
            <p:cNvSpPr/>
            <p:nvPr/>
          </p:nvSpPr>
          <p:spPr>
            <a:xfrm>
              <a:off x="6550028" y="4341078"/>
              <a:ext cx="462812" cy="15011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Connettore 4 36"/>
            <p:cNvCxnSpPr>
              <a:stCxn id="33" idx="3"/>
              <a:endCxn id="35" idx="1"/>
            </p:cNvCxnSpPr>
            <p:nvPr/>
          </p:nvCxnSpPr>
          <p:spPr>
            <a:xfrm flipV="1">
              <a:off x="5356656" y="4416135"/>
              <a:ext cx="1193372" cy="18089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4 37"/>
            <p:cNvCxnSpPr>
              <a:stCxn id="32" idx="3"/>
              <a:endCxn id="34" idx="1"/>
            </p:cNvCxnSpPr>
            <p:nvPr/>
          </p:nvCxnSpPr>
          <p:spPr>
            <a:xfrm>
              <a:off x="5356656" y="4745252"/>
              <a:ext cx="1256447" cy="96789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4 38"/>
            <p:cNvCxnSpPr>
              <a:stCxn id="34" idx="3"/>
              <a:endCxn id="17" idx="1"/>
            </p:cNvCxnSpPr>
            <p:nvPr/>
          </p:nvCxnSpPr>
          <p:spPr>
            <a:xfrm flipV="1">
              <a:off x="7075915" y="5625244"/>
              <a:ext cx="338209" cy="879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4 39"/>
            <p:cNvCxnSpPr>
              <a:stCxn id="35" idx="3"/>
              <a:endCxn id="15" idx="1"/>
            </p:cNvCxnSpPr>
            <p:nvPr/>
          </p:nvCxnSpPr>
          <p:spPr>
            <a:xfrm flipV="1">
              <a:off x="7012840" y="4309864"/>
              <a:ext cx="425211" cy="10627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/>
            <p:cNvSpPr txBox="1"/>
            <p:nvPr/>
          </p:nvSpPr>
          <p:spPr>
            <a:xfrm>
              <a:off x="6439032" y="3958543"/>
              <a:ext cx="684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/>
                <a:t>gelb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478020" y="5234935"/>
              <a:ext cx="7162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/>
                <a:t>grün</a:t>
              </a:r>
            </a:p>
          </p:txBody>
        </p:sp>
        <p:cxnSp>
          <p:nvCxnSpPr>
            <p:cNvPr id="45" name="Connettore 4 44"/>
            <p:cNvCxnSpPr/>
            <p:nvPr/>
          </p:nvCxnSpPr>
          <p:spPr>
            <a:xfrm flipV="1">
              <a:off x="7881394" y="2790874"/>
              <a:ext cx="332327" cy="493248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tangolo arrotondato 51"/>
            <p:cNvSpPr/>
            <p:nvPr/>
          </p:nvSpPr>
          <p:spPr>
            <a:xfrm rot="10800000">
              <a:off x="7615321" y="3189568"/>
              <a:ext cx="266073" cy="18911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arrotondato 54"/>
            <p:cNvSpPr/>
            <p:nvPr/>
          </p:nvSpPr>
          <p:spPr>
            <a:xfrm rot="16200000">
              <a:off x="5544506" y="3714390"/>
              <a:ext cx="266073" cy="18911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24"/>
          <p:cNvSpPr/>
          <p:nvPr/>
        </p:nvSpPr>
        <p:spPr>
          <a:xfrm>
            <a:off x="107504" y="1829723"/>
            <a:ext cx="5427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/>
              <a:t>Falls Verlängerungen Power Unit - Interface eingesetzt werden müssen, auch wenn die Farbe der neuen Stecker Interface – Power Unit grau ist,</a:t>
            </a:r>
            <a:endParaRPr lang="en-US" sz="2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5582987" y="3191755"/>
            <a:ext cx="2019148" cy="473158"/>
            <a:chOff x="5582989" y="3189566"/>
            <a:chExt cx="2019148" cy="473158"/>
          </a:xfrm>
        </p:grpSpPr>
        <p:cxnSp>
          <p:nvCxnSpPr>
            <p:cNvPr id="48" name="Connettore 4 47"/>
            <p:cNvCxnSpPr>
              <a:endCxn id="53" idx="3"/>
            </p:cNvCxnSpPr>
            <p:nvPr/>
          </p:nvCxnSpPr>
          <p:spPr>
            <a:xfrm rot="5400000" flipH="1" flipV="1">
              <a:off x="6450539" y="2511127"/>
              <a:ext cx="112530" cy="1658520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arrotondato 52"/>
            <p:cNvSpPr/>
            <p:nvPr/>
          </p:nvSpPr>
          <p:spPr>
            <a:xfrm rot="10800000">
              <a:off x="7336064" y="3189566"/>
              <a:ext cx="266073" cy="18911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arrotondato 42"/>
            <p:cNvSpPr/>
            <p:nvPr/>
          </p:nvSpPr>
          <p:spPr>
            <a:xfrm rot="16200000">
              <a:off x="5544508" y="3435132"/>
              <a:ext cx="266073" cy="18911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Rettangolo 43"/>
          <p:cNvSpPr/>
          <p:nvPr/>
        </p:nvSpPr>
        <p:spPr>
          <a:xfrm>
            <a:off x="57398" y="2753633"/>
            <a:ext cx="5427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/>
              <a:t>                              die Verlängerungen mit Steckern in </a:t>
            </a:r>
            <a:r>
              <a:rPr lang="de-DE" sz="2000" b="1">
                <a:solidFill>
                  <a:srgbClr val="FF0000"/>
                </a:solidFill>
              </a:rPr>
              <a:t>roter Farbe </a:t>
            </a:r>
            <a:r>
              <a:rPr lang="de-DE" sz="2000"/>
              <a:t>benutzen, die normalerweise für die Verbindung Interface – Power Unit der früheren Baureihen verwendet wurde. </a:t>
            </a:r>
          </a:p>
        </p:txBody>
      </p:sp>
    </p:spTree>
    <p:extLst>
      <p:ext uri="{BB962C8B-B14F-4D97-AF65-F5344CB8AC3E}">
        <p14:creationId xmlns:p14="http://schemas.microsoft.com/office/powerpoint/2010/main" val="32082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C419-D800-474B-8254-1D87AFB26673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172" y="976442"/>
            <a:ext cx="8810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tx2"/>
                </a:solidFill>
              </a:rPr>
              <a:t>Montage</a:t>
            </a:r>
            <a:endParaRPr lang="it-IT" sz="4000" b="1" dirty="0">
              <a:solidFill>
                <a:schemeClr val="tx2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556792"/>
            <a:ext cx="7920880" cy="2803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b="1"/>
              <a:t>Lösung 1: Positionierung im Sattelrohr</a:t>
            </a:r>
            <a:endParaRPr lang="en-US" sz="24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481841" y="116632"/>
            <a:ext cx="554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Neue EPS-Komponenten 2016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6176057" cy="29661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2145" r="54715" b="18630"/>
          <a:stretch/>
        </p:blipFill>
        <p:spPr>
          <a:xfrm>
            <a:off x="6444208" y="1268760"/>
            <a:ext cx="243822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Microsoft Office PowerPoint</Application>
  <PresentationFormat>Bildschirmpräsentation (4:3)</PresentationFormat>
  <Paragraphs>356</Paragraphs>
  <Slides>45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45</vt:i4>
      </vt:variant>
    </vt:vector>
  </HeadingPairs>
  <TitlesOfParts>
    <vt:vector size="60" baseType="lpstr">
      <vt:lpstr>Arial</vt:lpstr>
      <vt:lpstr>Avenir 35 Light</vt:lpstr>
      <vt:lpstr>Avenir 55 Roman</vt:lpstr>
      <vt:lpstr>Avenir 65 Medium</vt:lpstr>
      <vt:lpstr>Calibri</vt:lpstr>
      <vt:lpstr>Osaka</vt:lpstr>
      <vt:lpstr>Tahoma</vt:lpstr>
      <vt:lpstr>Wingdings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PowerPoint-Präsentation</vt:lpstr>
      <vt:lpstr>Programm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Power Shift</dc:title>
  <dc:creator>Franco Finotello</dc:creator>
  <cp:lastModifiedBy>Herbert Bünter</cp:lastModifiedBy>
  <cp:revision>1539</cp:revision>
  <cp:lastPrinted>2015-10-22T15:57:53Z</cp:lastPrinted>
  <dcterms:created xsi:type="dcterms:W3CDTF">2011-07-13T16:16:09Z</dcterms:created>
  <dcterms:modified xsi:type="dcterms:W3CDTF">2017-01-02T11:03:56Z</dcterms:modified>
</cp:coreProperties>
</file>